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  <p:sldMasterId id="2147483677" r:id="rId2"/>
    <p:sldMasterId id="2147483679" r:id="rId3"/>
    <p:sldMasterId id="2147483688" r:id="rId4"/>
  </p:sldMasterIdLst>
  <p:sldIdLst>
    <p:sldId id="256" r:id="rId5"/>
    <p:sldId id="257" r:id="rId6"/>
    <p:sldId id="262" r:id="rId7"/>
    <p:sldId id="316" r:id="rId8"/>
    <p:sldId id="278" r:id="rId9"/>
    <p:sldId id="345" r:id="rId10"/>
    <p:sldId id="355" r:id="rId11"/>
    <p:sldId id="260" r:id="rId12"/>
    <p:sldId id="263" r:id="rId13"/>
    <p:sldId id="331" r:id="rId14"/>
    <p:sldId id="298" r:id="rId15"/>
    <p:sldId id="342" r:id="rId16"/>
    <p:sldId id="346" r:id="rId17"/>
    <p:sldId id="348" r:id="rId18"/>
    <p:sldId id="318" r:id="rId19"/>
    <p:sldId id="321" r:id="rId20"/>
    <p:sldId id="341" r:id="rId21"/>
    <p:sldId id="329" r:id="rId22"/>
    <p:sldId id="333" r:id="rId23"/>
    <p:sldId id="334" r:id="rId24"/>
    <p:sldId id="352" r:id="rId25"/>
    <p:sldId id="353" r:id="rId26"/>
    <p:sldId id="354" r:id="rId27"/>
    <p:sldId id="335" r:id="rId28"/>
    <p:sldId id="336" r:id="rId29"/>
    <p:sldId id="339" r:id="rId30"/>
  </p:sldIdLst>
  <p:sldSz cx="17338675" cy="9753600"/>
  <p:notesSz cx="6858000" cy="9144000"/>
  <p:defaultTextStyle>
    <a:defPPr>
      <a:defRPr lang="en-US"/>
    </a:defPPr>
    <a:lvl1pPr marL="0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184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368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552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736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0921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105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289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473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54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9" autoAdjust="0"/>
    <p:restoredTop sz="94660"/>
  </p:normalViewPr>
  <p:slideViewPr>
    <p:cSldViewPr snapToGrid="0">
      <p:cViewPr varScale="1">
        <p:scale>
          <a:sx n="55" d="100"/>
          <a:sy n="55" d="100"/>
        </p:scale>
        <p:origin x="84" y="48"/>
      </p:cViewPr>
      <p:guideLst>
        <p:guide orient="horz" pos="3072"/>
        <p:guide pos="54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4F84-246C-4657-8172-1E2969D0F603}" type="datetime1">
              <a:rPr lang="en-GB" smtClean="0"/>
              <a:t>31/05/2022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Logo Large 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47" y="2283675"/>
            <a:ext cx="4800610" cy="41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3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6696000"/>
          </a:xfrm>
        </p:spPr>
        <p:txBody>
          <a:bodyPr/>
          <a:lstStyle>
            <a:lvl1pPr marL="536400" indent="-4500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1pPr>
            <a:lvl2pPr marL="1170000" indent="-450000">
              <a:lnSpc>
                <a:spcPct val="120000"/>
              </a:lnSpc>
              <a:defRPr/>
            </a:lvl2pPr>
            <a:lvl3pPr marL="1756800" indent="-450000" defTabSz="457200">
              <a:lnSpc>
                <a:spcPct val="120000"/>
              </a:lnSpc>
              <a:defRPr/>
            </a:lvl3pPr>
            <a:lvl4pPr marL="2329200" indent="-550800" defTabSz="457200">
              <a:lnSpc>
                <a:spcPct val="120000"/>
              </a:lnSpc>
              <a:defRPr/>
            </a:lvl4pPr>
            <a:lvl5pPr marL="2962800" indent="-4428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00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CCCAF6-1686-4743-9124-83F33F1A0EA9}" type="datetime1">
              <a:rPr kumimoji="0" lang="en-GB" sz="170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1300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31/05/2022</a:t>
            </a:fld>
            <a:endParaRPr kumimoji="0" lang="en-GB" sz="170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00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0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00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184E0-0BD4-4705-A12B-9B71DDE63301}" type="slidenum">
              <a:rPr kumimoji="0" lang="en-GB" sz="1707" b="0" i="0" u="none" strike="noStrike" kern="1200" cap="none" spc="0" normalizeH="0" baseline="0" noProof="0" smtClean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300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707" b="0" i="0" u="none" strike="noStrike" kern="1200" cap="none" spc="0" normalizeH="0" baseline="0" noProof="0" dirty="0">
              <a:ln>
                <a:noFill/>
              </a:ln>
              <a:solidFill>
                <a:srgbClr val="1E64C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43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324612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GB" noProof="0" dirty="0"/>
              <a:t>Click to add chapter title</a:t>
            </a:r>
          </a:p>
        </p:txBody>
      </p:sp>
      <p:sp>
        <p:nvSpPr>
          <p:cNvPr id="8" name="Titles positoning box" hidden="1"/>
          <p:cNvSpPr/>
          <p:nvPr/>
        </p:nvSpPr>
        <p:spPr>
          <a:xfrm>
            <a:off x="1371600" y="7344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21085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00460"/>
            <a:fld id="{0298F3BD-6CA5-456B-BD62-5400F3C939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0460"/>
              <a:t>5/31/2022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004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60"/>
            <a:fld id="{0E953559-FB17-4563-8E71-747B460FD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04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76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00460"/>
            <a:fld id="{0298F3BD-6CA5-456B-BD62-5400F3C939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0460"/>
              <a:t>5/31/2022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004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60"/>
            <a:fld id="{0E953559-FB17-4563-8E71-747B460FD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04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222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00460"/>
            <a:fld id="{86932434-309F-4D7C-BE7D-92E47D5D3A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0460"/>
              <a:t>5/31/2022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004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60"/>
            <a:fld id="{4FEA3C87-9A29-484F-B87D-BECE6B3CC6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04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31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291074" y="228600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283414" y="6874716"/>
            <a:ext cx="15191026" cy="583200"/>
          </a:xfrm>
        </p:spPr>
        <p:txBody>
          <a:bodyPr>
            <a:normAutofit/>
          </a:bodyPr>
          <a:lstStyle>
            <a:lvl1pPr marL="0" indent="0" algn="l">
              <a:lnSpc>
                <a:spcPts val="3600"/>
              </a:lnSpc>
              <a:buNone/>
              <a:defRPr sz="3000">
                <a:solidFill>
                  <a:srgbClr val="FFD200"/>
                </a:solidFill>
              </a:defRPr>
            </a:lvl1pPr>
            <a:lvl2pPr marL="650184" indent="0" algn="ctr">
              <a:buNone/>
              <a:defRPr sz="2844"/>
            </a:lvl2pPr>
            <a:lvl3pPr marL="1300368" indent="0" algn="ctr">
              <a:buNone/>
              <a:defRPr sz="2560"/>
            </a:lvl3pPr>
            <a:lvl4pPr marL="1950552" indent="0" algn="ctr">
              <a:buNone/>
              <a:defRPr sz="2275"/>
            </a:lvl4pPr>
            <a:lvl5pPr marL="2600736" indent="0" algn="ctr">
              <a:buNone/>
              <a:defRPr sz="2275"/>
            </a:lvl5pPr>
            <a:lvl6pPr marL="3250921" indent="0" algn="ctr">
              <a:buNone/>
              <a:defRPr sz="2275"/>
            </a:lvl6pPr>
            <a:lvl7pPr marL="3901105" indent="0" algn="ctr">
              <a:buNone/>
              <a:defRPr sz="2275"/>
            </a:lvl7pPr>
            <a:lvl8pPr marL="4551289" indent="0" algn="ctr">
              <a:buNone/>
              <a:defRPr sz="2275"/>
            </a:lvl8pPr>
            <a:lvl9pPr marL="5201473" indent="0" algn="ctr">
              <a:buNone/>
              <a:defRPr sz="2275"/>
            </a:lvl9pPr>
          </a:lstStyle>
          <a:p>
            <a:r>
              <a:rPr lang="en-GB" noProof="0" dirty="0"/>
              <a:t>Click to add subtitle / presenter / date [</a:t>
            </a:r>
            <a:r>
              <a:rPr lang="en-GB" noProof="0" dirty="0" err="1"/>
              <a:t>dd</a:t>
            </a:r>
            <a:r>
              <a:rPr lang="en-GB" noProof="0" dirty="0"/>
              <a:t>-mm-</a:t>
            </a:r>
            <a:r>
              <a:rPr lang="en-GB" noProof="0" dirty="0" err="1"/>
              <a:t>yyyy</a:t>
            </a:r>
            <a:r>
              <a:rPr lang="en-GB" noProof="0" dirty="0"/>
              <a:t>]</a:t>
            </a:r>
          </a:p>
        </p:txBody>
      </p:sp>
      <p:sp>
        <p:nvSpPr>
          <p:cNvPr id="8" name="Titles positoning box" hidden="1"/>
          <p:cNvSpPr/>
          <p:nvPr/>
        </p:nvSpPr>
        <p:spPr>
          <a:xfrm>
            <a:off x="1371600" y="6408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32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2296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7460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4</a:t>
            </a:r>
          </a:p>
        </p:txBody>
      </p:sp>
      <p:sp>
        <p:nvSpPr>
          <p:cNvPr id="16" name="Oranisation Placeholder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8580530" y="395008"/>
            <a:ext cx="8294400" cy="540000"/>
          </a:xfrm>
        </p:spPr>
        <p:txBody>
          <a:bodyPr anchor="b" anchorCtr="0">
            <a:normAutofit/>
          </a:bodyPr>
          <a:lstStyle>
            <a:lvl1pPr>
              <a:lnSpc>
                <a:spcPts val="1700"/>
              </a:lnSpc>
              <a:defRPr sz="1400" b="1" i="0" u="sng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700"/>
              </a:lnSpc>
              <a:buNone/>
              <a:defRPr sz="1400" cap="all" baseline="0">
                <a:solidFill>
                  <a:srgbClr val="1E64C8"/>
                </a:solidFill>
              </a:defRPr>
            </a:lvl2pPr>
          </a:lstStyle>
          <a:p>
            <a:pPr lvl="0"/>
            <a:r>
              <a:rPr lang="en-GB" noProof="0" dirty="0"/>
              <a:t>Click to edit organisation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3" y="115192"/>
            <a:ext cx="3834022" cy="1278008"/>
          </a:xfrm>
          <a:prstGeom prst="rect">
            <a:avLst/>
          </a:prstGeom>
        </p:spPr>
      </p:pic>
      <p:pic>
        <p:nvPicPr>
          <p:cNvPr id="1026" name="Picture 2" descr="https://styleguide.ugent.be/files/uploads/logo_UGent_EN_RGB_2400_kleur_witbg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01" y="7898400"/>
            <a:ext cx="2128499" cy="170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81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324612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GB" noProof="0" dirty="0"/>
              <a:t>Click to add chapter title</a:t>
            </a:r>
          </a:p>
        </p:txBody>
      </p:sp>
      <p:sp>
        <p:nvSpPr>
          <p:cNvPr id="8" name="Titles positoning box" hidden="1"/>
          <p:cNvSpPr/>
          <p:nvPr/>
        </p:nvSpPr>
        <p:spPr>
          <a:xfrm>
            <a:off x="1371600" y="7344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9473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6696000"/>
          </a:xfrm>
        </p:spPr>
        <p:txBody>
          <a:bodyPr/>
          <a:lstStyle>
            <a:lvl1pPr marL="536400" indent="-4500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1pPr>
            <a:lvl2pPr marL="1170000" indent="-450000">
              <a:lnSpc>
                <a:spcPct val="120000"/>
              </a:lnSpc>
              <a:defRPr/>
            </a:lvl2pPr>
            <a:lvl3pPr marL="1756800" indent="-450000" defTabSz="457200">
              <a:lnSpc>
                <a:spcPct val="120000"/>
              </a:lnSpc>
              <a:defRPr/>
            </a:lvl3pPr>
            <a:lvl4pPr marL="2329200" indent="-550800" defTabSz="457200">
              <a:lnSpc>
                <a:spcPct val="120000"/>
              </a:lnSpc>
              <a:defRPr/>
            </a:lvl4pPr>
            <a:lvl5pPr marL="2962800" indent="-4428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CAF6-1686-4743-9124-83F33F1A0EA9}" type="datetime1">
              <a:rPr lang="en-GB" noProof="0" smtClean="0"/>
              <a:t>31/05/2022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8157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DBF0-A618-4E69-83BB-0C41E08702AA}" type="datetime1">
              <a:rPr lang="en-GB" noProof="0" smtClean="0"/>
              <a:t>31/05/2022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104438" y="1371918"/>
            <a:ext cx="6300000" cy="64980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8442000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defTabSz="457200">
              <a:lnSpc>
                <a:spcPct val="120000"/>
              </a:lnSpc>
              <a:defRPr/>
            </a:lvl4pPr>
            <a:lvl5pPr defTabSz="457200">
              <a:lnSpc>
                <a:spcPct val="120000"/>
              </a:lnSpc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1488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3E58-CDC3-4782-B82C-4D381C795B98}" type="datetime1">
              <a:rPr lang="en-GB" noProof="0" smtClean="0"/>
              <a:t>31/05/2022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52038" y="1371600"/>
            <a:ext cx="15480000" cy="6501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745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ot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65D1-804F-429B-83CD-3EFA8410E123}" type="datetime1">
              <a:rPr lang="en-GB" smtClean="0"/>
              <a:t>31/05/2022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vering Background"/>
          <p:cNvSpPr/>
          <p:nvPr/>
        </p:nvSpPr>
        <p:spPr>
          <a:xfrm>
            <a:off x="-1" y="0"/>
            <a:ext cx="17337600" cy="975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7337600" cy="9753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94941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1743240"/>
            <a:ext cx="15183366" cy="5769600"/>
          </a:xfrm>
        </p:spPr>
        <p:txBody>
          <a:bodyPr anchor="t" anchorCtr="0">
            <a:noAutofit/>
          </a:bodyPr>
          <a:lstStyle>
            <a:lvl1pPr algn="l">
              <a:lnSpc>
                <a:spcPts val="3500"/>
              </a:lnSpc>
              <a:defRPr sz="2500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en-GB" noProof="0" dirty="0"/>
              <a:t>Click to add presenters </a:t>
            </a:r>
            <a:r>
              <a:rPr lang="en-GB" noProof="0"/>
              <a:t>contact data</a:t>
            </a:r>
            <a:endParaRPr lang="en-GB" noProof="0" dirty="0"/>
          </a:p>
        </p:txBody>
      </p:sp>
      <p:sp>
        <p:nvSpPr>
          <p:cNvPr id="8" name="Titles positoning box" hidden="1"/>
          <p:cNvSpPr/>
          <p:nvPr/>
        </p:nvSpPr>
        <p:spPr>
          <a:xfrm>
            <a:off x="1371600" y="1828800"/>
            <a:ext cx="15012000" cy="59997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215999" y="3095999"/>
            <a:ext cx="7257600" cy="1717969"/>
          </a:xfrm>
        </p:spPr>
        <p:txBody>
          <a:bodyPr>
            <a:normAutofit/>
          </a:bodyPr>
          <a:lstStyle>
            <a:lvl1pPr>
              <a:lnSpc>
                <a:spcPts val="35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social media names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4179597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57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25" y="370699"/>
            <a:ext cx="17270412" cy="1024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5119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00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8D23A6-6973-46E0-A666-BCE8A47EBB75}" type="datetimeFigureOut">
              <a:rPr kumimoji="0" lang="en-US" sz="170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1300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5/31/2022</a:t>
            </a:fld>
            <a:endParaRPr kumimoji="0" lang="en-US" sz="170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00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00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FA8D0-A648-4B94-95E0-4A1006401191}" type="slidenum">
              <a:rPr kumimoji="0" lang="en-US" sz="1707" b="0" i="0" u="none" strike="noStrike" kern="1200" cap="none" spc="0" normalizeH="0" baseline="0" noProof="0" smtClean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300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07" b="0" i="0" u="none" strike="noStrike" kern="1200" cap="none" spc="0" normalizeH="0" baseline="0" noProof="0">
              <a:ln>
                <a:noFill/>
              </a:ln>
              <a:solidFill>
                <a:srgbClr val="1E64C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974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825" y="1194364"/>
            <a:ext cx="15699575" cy="66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BA3CA-1064-434F-B179-AB3B0298C0D6}" type="datetime1">
              <a:rPr lang="en-GB" noProof="0" smtClean="0"/>
              <a:t>31/05/2022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itle positioning box" hidden="1"/>
          <p:cNvSpPr/>
          <p:nvPr/>
        </p:nvSpPr>
        <p:spPr>
          <a:xfrm>
            <a:off x="927265" y="367200"/>
            <a:ext cx="15480000" cy="463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ositoning box" hidden="1"/>
          <p:cNvSpPr/>
          <p:nvPr/>
        </p:nvSpPr>
        <p:spPr>
          <a:xfrm>
            <a:off x="927265" y="1584000"/>
            <a:ext cx="82296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ogo positioning box" hidden="1"/>
          <p:cNvSpPr/>
          <p:nvPr/>
        </p:nvSpPr>
        <p:spPr>
          <a:xfrm flipV="1">
            <a:off x="928800" y="7878842"/>
            <a:ext cx="15478465" cy="14163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ositoning box" hidden="1"/>
          <p:cNvSpPr/>
          <p:nvPr/>
        </p:nvSpPr>
        <p:spPr>
          <a:xfrm>
            <a:off x="9172105" y="1584000"/>
            <a:ext cx="9144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ositoning box" hidden="1"/>
          <p:cNvSpPr/>
          <p:nvPr/>
        </p:nvSpPr>
        <p:spPr>
          <a:xfrm>
            <a:off x="10099369" y="1356360"/>
            <a:ext cx="6307895" cy="6527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Logo 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09180"/>
            <a:ext cx="2307600" cy="184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8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73" r:id="rId3"/>
    <p:sldLayoutId id="2147483662" r:id="rId4"/>
    <p:sldLayoutId id="2147483674" r:id="rId5"/>
    <p:sldLayoutId id="2147483666" r:id="rId6"/>
    <p:sldLayoutId id="2147483675" r:id="rId7"/>
    <p:sldLayoutId id="2147483676" r:id="rId8"/>
    <p:sldLayoutId id="2147483691" r:id="rId9"/>
  </p:sldLayoutIdLst>
  <p:hf hdr="0" ftr="0" dt="0"/>
  <p:txStyles>
    <p:titleStyle>
      <a:lvl1pPr algn="l" defTabSz="1300368" rtl="0" eaLnBrk="1" latinLnBrk="0" hangingPunct="1">
        <a:lnSpc>
          <a:spcPct val="90000"/>
        </a:lnSpc>
        <a:spcBef>
          <a:spcPct val="0"/>
        </a:spcBef>
        <a:buNone/>
        <a:defRPr sz="5400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0" indent="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360000" algn="l" defTabSz="4572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45878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50" indent="-54133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25" indent="-1158875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13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97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81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65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4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8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52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36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21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05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89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73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825" y="1194364"/>
            <a:ext cx="15699575" cy="66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BA3CA-1064-434F-B179-AB3B0298C0D6}" type="datetime1">
              <a:rPr lang="en-GB" noProof="0" smtClean="0"/>
              <a:t>31/05/2022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itle positioning box" hidden="1"/>
          <p:cNvSpPr/>
          <p:nvPr/>
        </p:nvSpPr>
        <p:spPr>
          <a:xfrm>
            <a:off x="927265" y="367200"/>
            <a:ext cx="15480000" cy="463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ositoning box" hidden="1"/>
          <p:cNvSpPr/>
          <p:nvPr/>
        </p:nvSpPr>
        <p:spPr>
          <a:xfrm>
            <a:off x="927265" y="1584000"/>
            <a:ext cx="82296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ogo positioning box" hidden="1"/>
          <p:cNvSpPr/>
          <p:nvPr/>
        </p:nvSpPr>
        <p:spPr>
          <a:xfrm flipV="1">
            <a:off x="928800" y="7878842"/>
            <a:ext cx="15478465" cy="14163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ositoning box" hidden="1"/>
          <p:cNvSpPr/>
          <p:nvPr/>
        </p:nvSpPr>
        <p:spPr>
          <a:xfrm>
            <a:off x="9172105" y="1584000"/>
            <a:ext cx="9144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ositoning box" hidden="1"/>
          <p:cNvSpPr/>
          <p:nvPr/>
        </p:nvSpPr>
        <p:spPr>
          <a:xfrm>
            <a:off x="10099369" y="1356360"/>
            <a:ext cx="6307895" cy="6527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Logo 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09180"/>
            <a:ext cx="2307600" cy="184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9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</p:sldLayoutIdLst>
  <p:hf hdr="0" ftr="0" dt="0"/>
  <p:txStyles>
    <p:titleStyle>
      <a:lvl1pPr algn="l" defTabSz="1300368" rtl="0" eaLnBrk="1" latinLnBrk="0" hangingPunct="1">
        <a:lnSpc>
          <a:spcPct val="90000"/>
        </a:lnSpc>
        <a:spcBef>
          <a:spcPct val="0"/>
        </a:spcBef>
        <a:buNone/>
        <a:defRPr sz="5400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0" indent="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360000" algn="l" defTabSz="4572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45878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50" indent="-54133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25" indent="-1158875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13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97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81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65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4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8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52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36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21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05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89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73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934" y="390596"/>
            <a:ext cx="15604808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934" y="2275841"/>
            <a:ext cx="15604808" cy="643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934" y="9040143"/>
            <a:ext cx="404569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8F3BD-6CA5-456B-BD62-5400F3C9396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24048" y="9040143"/>
            <a:ext cx="54905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26050" y="9040143"/>
            <a:ext cx="404569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53559-FB17-4563-8E71-747B460FD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2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ctr" defTabSz="1300460" rtl="0" eaLnBrk="1" latinLnBrk="0" hangingPunct="1"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934" y="390596"/>
            <a:ext cx="15604808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934" y="2275841"/>
            <a:ext cx="15604808" cy="643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934" y="9040143"/>
            <a:ext cx="404569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32434-309F-4D7C-BE7D-92E47D5D3AE7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24048" y="9040143"/>
            <a:ext cx="54905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26050" y="9040143"/>
            <a:ext cx="404569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A3C87-9A29-484F-B87D-BECE6B3CC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8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1300460" rtl="0" eaLnBrk="1" latinLnBrk="0" hangingPunct="1"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98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705" y="233348"/>
            <a:ext cx="15705282" cy="863693"/>
          </a:xfrm>
        </p:spPr>
        <p:txBody>
          <a:bodyPr/>
          <a:lstStyle/>
          <a:p>
            <a:r>
              <a:rPr lang="nl-BE" sz="4000" b="1" u="none" dirty="0" err="1" smtClean="0"/>
              <a:t>Zymoseptoria</a:t>
            </a:r>
            <a:r>
              <a:rPr lang="nl-BE" sz="4000" b="1" u="none" dirty="0" smtClean="0"/>
              <a:t> </a:t>
            </a:r>
            <a:r>
              <a:rPr lang="nl-BE" sz="4000" b="1" u="none" dirty="0" err="1" smtClean="0"/>
              <a:t>tritici</a:t>
            </a:r>
            <a:endParaRPr lang="nl-BE" sz="4000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985" y="1298537"/>
            <a:ext cx="9977095" cy="765016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sz="4000" dirty="0" smtClean="0"/>
              <a:t>Up </a:t>
            </a:r>
            <a:r>
              <a:rPr lang="nl-BE" sz="4000" dirty="0" err="1" smtClean="0"/>
              <a:t>to</a:t>
            </a:r>
            <a:r>
              <a:rPr lang="nl-BE" sz="4000" dirty="0" smtClean="0"/>
              <a:t> 50% </a:t>
            </a:r>
            <a:r>
              <a:rPr lang="nl-BE" sz="4000" dirty="0" err="1" smtClean="0"/>
              <a:t>yield</a:t>
            </a:r>
            <a:r>
              <a:rPr lang="nl-BE" sz="4000" dirty="0" smtClean="0"/>
              <a:t> </a:t>
            </a:r>
            <a:r>
              <a:rPr lang="nl-BE" sz="4000" dirty="0" err="1" smtClean="0"/>
              <a:t>losses</a:t>
            </a:r>
            <a:r>
              <a:rPr lang="nl-BE" sz="4000" dirty="0" smtClean="0"/>
              <a:t> </a:t>
            </a:r>
            <a:r>
              <a:rPr lang="nl-BE" sz="4000" dirty="0" err="1" smtClean="0"/>
              <a:t>during</a:t>
            </a:r>
            <a:r>
              <a:rPr lang="nl-BE" sz="4000" dirty="0" smtClean="0"/>
              <a:t> severe </a:t>
            </a:r>
            <a:r>
              <a:rPr lang="nl-BE" sz="4000" dirty="0" err="1" smtClean="0"/>
              <a:t>epidemics</a:t>
            </a:r>
            <a:endParaRPr lang="nl-BE" sz="4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BE" sz="4000" dirty="0" smtClean="0"/>
              <a:t>70% of </a:t>
            </a:r>
            <a:r>
              <a:rPr lang="nl-BE" sz="4000" dirty="0" err="1" smtClean="0"/>
              <a:t>the</a:t>
            </a:r>
            <a:r>
              <a:rPr lang="nl-BE" sz="4000" dirty="0" smtClean="0"/>
              <a:t> </a:t>
            </a:r>
            <a:r>
              <a:rPr lang="nl-BE" sz="4000" dirty="0" err="1" smtClean="0"/>
              <a:t>estimated</a:t>
            </a:r>
            <a:r>
              <a:rPr lang="nl-BE" sz="4000" dirty="0" smtClean="0"/>
              <a:t> volume of  </a:t>
            </a:r>
            <a:r>
              <a:rPr lang="nl-BE" sz="4000" dirty="0" err="1" smtClean="0"/>
              <a:t>fungicides</a:t>
            </a:r>
            <a:r>
              <a:rPr lang="nl-BE" sz="4000" dirty="0" smtClean="0"/>
              <a:t> </a:t>
            </a:r>
            <a:r>
              <a:rPr lang="nl-BE" sz="4000" dirty="0" err="1" smtClean="0"/>
              <a:t>used</a:t>
            </a:r>
            <a:r>
              <a:rPr lang="nl-BE" sz="4000" dirty="0" smtClean="0"/>
              <a:t> on </a:t>
            </a:r>
            <a:r>
              <a:rPr lang="nl-BE" sz="4000" dirty="0" err="1" smtClean="0"/>
              <a:t>cereals</a:t>
            </a:r>
            <a:r>
              <a:rPr lang="nl-BE" sz="4000" dirty="0" smtClean="0"/>
              <a:t> in Europe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4000" dirty="0" smtClean="0"/>
              <a:t>Huge return on investment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4000" dirty="0" err="1" smtClean="0"/>
              <a:t>Spraying</a:t>
            </a:r>
            <a:r>
              <a:rPr lang="nl-BE" sz="4000" dirty="0" smtClean="0"/>
              <a:t> </a:t>
            </a:r>
            <a:r>
              <a:rPr lang="nl-BE" sz="4000" dirty="0" err="1" smtClean="0"/>
              <a:t>cost</a:t>
            </a:r>
            <a:r>
              <a:rPr lang="nl-BE" sz="4000" dirty="0" smtClean="0"/>
              <a:t> = 100 Euro/ha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4000" b="1" dirty="0" err="1" smtClean="0">
                <a:solidFill>
                  <a:srgbClr val="FF0000"/>
                </a:solidFill>
              </a:rPr>
              <a:t>Yield</a:t>
            </a:r>
            <a:r>
              <a:rPr lang="nl-BE" sz="4000" b="1" dirty="0" smtClean="0">
                <a:solidFill>
                  <a:srgbClr val="FF0000"/>
                </a:solidFill>
              </a:rPr>
              <a:t> boost: 2.5 ton/ha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4000" dirty="0" smtClean="0"/>
              <a:t>France: </a:t>
            </a:r>
            <a:r>
              <a:rPr lang="nl-BE" sz="4000" dirty="0" err="1" smtClean="0"/>
              <a:t>added</a:t>
            </a:r>
            <a:r>
              <a:rPr lang="nl-BE" sz="4000" dirty="0" smtClean="0"/>
              <a:t> </a:t>
            </a:r>
            <a:r>
              <a:rPr lang="nl-BE" sz="4000" dirty="0" err="1" smtClean="0"/>
              <a:t>value</a:t>
            </a:r>
            <a:r>
              <a:rPr lang="nl-BE" sz="4000" dirty="0" smtClean="0"/>
              <a:t> ~ 2400 </a:t>
            </a:r>
            <a:r>
              <a:rPr lang="nl-BE" sz="4000" dirty="0" err="1" smtClean="0"/>
              <a:t>million</a:t>
            </a:r>
            <a:r>
              <a:rPr lang="nl-BE" sz="4000" dirty="0" smtClean="0"/>
              <a:t> Euro</a:t>
            </a:r>
            <a:endParaRPr lang="nl-BE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10</a:t>
            </a:fld>
            <a:endParaRPr lang="en-GB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1757968" y="8746682"/>
            <a:ext cx="6837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000" i="1" dirty="0" err="1" smtClean="0"/>
              <a:t>Fones</a:t>
            </a:r>
            <a:r>
              <a:rPr lang="nl-BE" sz="2000" i="1" dirty="0" smtClean="0"/>
              <a:t> and </a:t>
            </a:r>
            <a:r>
              <a:rPr lang="nl-BE" sz="2000" i="1" dirty="0" err="1" smtClean="0"/>
              <a:t>Gurr</a:t>
            </a:r>
            <a:r>
              <a:rPr lang="nl-BE" sz="2000" i="1" dirty="0" smtClean="0"/>
              <a:t> 2015 </a:t>
            </a:r>
            <a:r>
              <a:rPr lang="nl-BE" sz="2000" i="1" dirty="0" err="1" smtClean="0"/>
              <a:t>Fungal</a:t>
            </a:r>
            <a:r>
              <a:rPr lang="nl-BE" sz="2000" i="1" dirty="0" smtClean="0"/>
              <a:t> Genetics and </a:t>
            </a:r>
            <a:r>
              <a:rPr lang="nl-BE" sz="2000" i="1" dirty="0" err="1" smtClean="0"/>
              <a:t>Biology</a:t>
            </a:r>
            <a:r>
              <a:rPr lang="nl-BE" sz="2000" i="1" dirty="0" smtClean="0"/>
              <a:t> 79: 3-7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7920" y="1514325"/>
            <a:ext cx="7053896" cy="512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3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b="1" u="none" dirty="0" smtClean="0"/>
              <a:t>Wheat </a:t>
            </a:r>
            <a:r>
              <a:rPr lang="nl-BE" sz="4000" b="1" u="none" dirty="0" err="1" smtClean="0"/>
              <a:t>yield</a:t>
            </a:r>
            <a:r>
              <a:rPr lang="nl-BE" sz="4000" b="1" u="none" dirty="0" smtClean="0"/>
              <a:t> and fungicide </a:t>
            </a:r>
            <a:r>
              <a:rPr lang="nl-BE" sz="4000" b="1" u="none" dirty="0" err="1" smtClean="0"/>
              <a:t>use</a:t>
            </a:r>
            <a:r>
              <a:rPr lang="nl-BE" sz="4000" b="1" u="none" dirty="0" smtClean="0"/>
              <a:t> in </a:t>
            </a:r>
            <a:r>
              <a:rPr lang="nl-BE" sz="4000" b="1" u="none" dirty="0" err="1" smtClean="0"/>
              <a:t>the</a:t>
            </a:r>
            <a:r>
              <a:rPr lang="nl-BE" sz="4000" b="1" u="none" dirty="0" smtClean="0"/>
              <a:t> UK 1960-2013</a:t>
            </a:r>
            <a:endParaRPr lang="nl-BE" sz="4000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11</a:t>
            </a:fld>
            <a:endParaRPr lang="en-GB" noProof="0" dirty="0"/>
          </a:p>
        </p:txBody>
      </p:sp>
      <p:pic>
        <p:nvPicPr>
          <p:cNvPr id="4098" name="Picture 2" descr="https://ars.els-cdn.com/content/image/1-s2.0-S0065216414000021-g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58" y="1343331"/>
            <a:ext cx="9404452" cy="645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53456" y="7890364"/>
            <a:ext cx="72394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b="1" dirty="0" smtClean="0">
                <a:solidFill>
                  <a:schemeClr val="accent1">
                    <a:lumMod val="75000"/>
                  </a:schemeClr>
                </a:solidFill>
              </a:rPr>
              <a:t>Blue</a:t>
            </a:r>
            <a:r>
              <a:rPr lang="nl-BE" sz="2500" dirty="0" smtClean="0"/>
              <a:t>: </a:t>
            </a:r>
            <a:r>
              <a:rPr lang="nl-BE" sz="2500" dirty="0" err="1" smtClean="0"/>
              <a:t>wheat</a:t>
            </a:r>
            <a:r>
              <a:rPr lang="nl-BE" sz="2500" dirty="0" smtClean="0"/>
              <a:t> </a:t>
            </a:r>
            <a:r>
              <a:rPr lang="nl-BE" sz="2500" dirty="0" err="1" smtClean="0"/>
              <a:t>yield</a:t>
            </a:r>
            <a:endParaRPr lang="nl-BE" sz="2500" dirty="0" smtClean="0"/>
          </a:p>
          <a:p>
            <a:pPr>
              <a:lnSpc>
                <a:spcPct val="120000"/>
              </a:lnSpc>
            </a:pPr>
            <a:r>
              <a:rPr lang="nl-BE" sz="2500" b="1" dirty="0" smtClean="0">
                <a:solidFill>
                  <a:srgbClr val="C00000"/>
                </a:solidFill>
              </a:rPr>
              <a:t>Red</a:t>
            </a:r>
            <a:r>
              <a:rPr lang="nl-BE" sz="2500" dirty="0" smtClean="0"/>
              <a:t>: Percentage of </a:t>
            </a:r>
            <a:r>
              <a:rPr lang="nl-BE" sz="2500" dirty="0" err="1" smtClean="0"/>
              <a:t>crops</a:t>
            </a:r>
            <a:r>
              <a:rPr lang="nl-BE" sz="2500" dirty="0" smtClean="0"/>
              <a:t> </a:t>
            </a:r>
            <a:r>
              <a:rPr lang="nl-BE" sz="2500" dirty="0" err="1" smtClean="0"/>
              <a:t>sprayed</a:t>
            </a:r>
            <a:r>
              <a:rPr lang="nl-BE" sz="2500" dirty="0" smtClean="0"/>
              <a:t> </a:t>
            </a:r>
            <a:r>
              <a:rPr lang="nl-BE" sz="2500" dirty="0" err="1" smtClean="0"/>
              <a:t>with</a:t>
            </a:r>
            <a:r>
              <a:rPr lang="nl-BE" sz="2500" dirty="0" smtClean="0"/>
              <a:t> </a:t>
            </a:r>
            <a:r>
              <a:rPr lang="nl-BE" sz="2500" dirty="0" err="1" smtClean="0"/>
              <a:t>fungicides</a:t>
            </a:r>
            <a:endParaRPr lang="nl-BE" sz="2500" dirty="0" smtClean="0"/>
          </a:p>
          <a:p>
            <a:pPr>
              <a:lnSpc>
                <a:spcPct val="120000"/>
              </a:lnSpc>
            </a:pPr>
            <a:r>
              <a:rPr lang="nl-BE" sz="2500" b="1" dirty="0" smtClean="0">
                <a:solidFill>
                  <a:schemeClr val="accent6"/>
                </a:solidFill>
              </a:rPr>
              <a:t>Green</a:t>
            </a:r>
            <a:r>
              <a:rPr lang="nl-BE" sz="2500" dirty="0" smtClean="0"/>
              <a:t>: </a:t>
            </a:r>
            <a:r>
              <a:rPr lang="nl-BE" sz="2500" dirty="0" err="1" smtClean="0"/>
              <a:t>Average</a:t>
            </a:r>
            <a:r>
              <a:rPr lang="nl-BE" sz="2500" dirty="0" smtClean="0"/>
              <a:t> </a:t>
            </a:r>
            <a:r>
              <a:rPr lang="nl-BE" sz="2500" dirty="0" err="1" smtClean="0"/>
              <a:t>number</a:t>
            </a:r>
            <a:r>
              <a:rPr lang="nl-BE" sz="2500" dirty="0" smtClean="0"/>
              <a:t> of sprays per </a:t>
            </a:r>
            <a:r>
              <a:rPr lang="nl-BE" sz="2500" dirty="0" err="1" smtClean="0"/>
              <a:t>season</a:t>
            </a:r>
            <a:endParaRPr lang="nl-BE" sz="25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887050" y="9292316"/>
            <a:ext cx="7167860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000" i="1" dirty="0" smtClean="0"/>
              <a:t>Lucas et al. 2015 Advances in </a:t>
            </a:r>
            <a:r>
              <a:rPr lang="nl-BE" sz="2000" i="1" dirty="0" err="1" smtClean="0"/>
              <a:t>Applied</a:t>
            </a:r>
            <a:r>
              <a:rPr lang="nl-BE" sz="2000" i="1" dirty="0" smtClean="0"/>
              <a:t> Microbiology 90: 29-92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97593" y="2789529"/>
            <a:ext cx="3914775" cy="4174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3200" dirty="0" err="1" smtClean="0">
                <a:solidFill>
                  <a:srgbClr val="0070C0"/>
                </a:solidFill>
              </a:rPr>
              <a:t>Resistance</a:t>
            </a:r>
            <a:r>
              <a:rPr lang="nl-BE" sz="3200" dirty="0" smtClean="0">
                <a:solidFill>
                  <a:srgbClr val="0070C0"/>
                </a:solidFill>
              </a:rPr>
              <a:t> </a:t>
            </a:r>
            <a:r>
              <a:rPr lang="nl-BE" sz="3200" dirty="0" err="1" smtClean="0">
                <a:solidFill>
                  <a:srgbClr val="0070C0"/>
                </a:solidFill>
              </a:rPr>
              <a:t>to</a:t>
            </a:r>
            <a:r>
              <a:rPr lang="nl-BE" sz="3200" dirty="0" smtClean="0">
                <a:solidFill>
                  <a:srgbClr val="0070C0"/>
                </a:solidFill>
              </a:rPr>
              <a:t> </a:t>
            </a:r>
            <a:r>
              <a:rPr lang="nl-BE" sz="3200" dirty="0" err="1" smtClean="0">
                <a:solidFill>
                  <a:srgbClr val="0070C0"/>
                </a:solidFill>
              </a:rPr>
              <a:t>MBCs</a:t>
            </a:r>
            <a:r>
              <a:rPr lang="nl-BE" sz="3200" dirty="0" smtClean="0">
                <a:solidFill>
                  <a:srgbClr val="0070C0"/>
                </a:solidFill>
              </a:rPr>
              <a:t>,  </a:t>
            </a:r>
            <a:r>
              <a:rPr lang="nl-BE" sz="3200" dirty="0" err="1" smtClean="0">
                <a:solidFill>
                  <a:srgbClr val="0070C0"/>
                </a:solidFill>
              </a:rPr>
              <a:t>DMIs</a:t>
            </a:r>
            <a:r>
              <a:rPr lang="nl-BE" sz="3200" dirty="0" smtClean="0">
                <a:solidFill>
                  <a:srgbClr val="0070C0"/>
                </a:solidFill>
              </a:rPr>
              <a:t>, </a:t>
            </a:r>
            <a:r>
              <a:rPr lang="nl-BE" sz="3200" dirty="0" err="1" smtClean="0">
                <a:solidFill>
                  <a:srgbClr val="0070C0"/>
                </a:solidFill>
              </a:rPr>
              <a:t>QoIs</a:t>
            </a:r>
            <a:r>
              <a:rPr lang="nl-BE" sz="3200" dirty="0" smtClean="0">
                <a:solidFill>
                  <a:srgbClr val="0070C0"/>
                </a:solidFill>
              </a:rPr>
              <a:t> and </a:t>
            </a:r>
            <a:r>
              <a:rPr lang="nl-BE" sz="3200" dirty="0" err="1" smtClean="0">
                <a:solidFill>
                  <a:srgbClr val="0070C0"/>
                </a:solidFill>
              </a:rPr>
              <a:t>SDHIs</a:t>
            </a:r>
            <a:r>
              <a:rPr lang="nl-BE" sz="3200" dirty="0" smtClean="0">
                <a:solidFill>
                  <a:srgbClr val="0070C0"/>
                </a:solidFill>
              </a:rPr>
              <a:t> has been </a:t>
            </a:r>
            <a:r>
              <a:rPr lang="nl-BE" sz="3200" dirty="0" err="1" smtClean="0">
                <a:solidFill>
                  <a:srgbClr val="0070C0"/>
                </a:solidFill>
              </a:rPr>
              <a:t>observed</a:t>
            </a:r>
            <a:r>
              <a:rPr lang="nl-BE" sz="3200" dirty="0" smtClean="0">
                <a:solidFill>
                  <a:srgbClr val="0070C0"/>
                </a:solidFill>
              </a:rPr>
              <a:t> in </a:t>
            </a:r>
            <a:r>
              <a:rPr lang="nl-BE" sz="3200" dirty="0" err="1" smtClean="0">
                <a:solidFill>
                  <a:srgbClr val="0070C0"/>
                </a:solidFill>
              </a:rPr>
              <a:t>the</a:t>
            </a:r>
            <a:r>
              <a:rPr lang="nl-BE" sz="3200" dirty="0" smtClean="0">
                <a:solidFill>
                  <a:srgbClr val="0070C0"/>
                </a:solidFill>
              </a:rPr>
              <a:t> major </a:t>
            </a:r>
            <a:r>
              <a:rPr lang="nl-BE" sz="3200" dirty="0" err="1" smtClean="0">
                <a:solidFill>
                  <a:srgbClr val="0070C0"/>
                </a:solidFill>
              </a:rPr>
              <a:t>wheat</a:t>
            </a:r>
            <a:r>
              <a:rPr lang="nl-BE" sz="3200" dirty="0" smtClean="0">
                <a:solidFill>
                  <a:srgbClr val="0070C0"/>
                </a:solidFill>
              </a:rPr>
              <a:t> </a:t>
            </a:r>
            <a:r>
              <a:rPr lang="nl-BE" sz="3200" dirty="0" err="1" smtClean="0">
                <a:solidFill>
                  <a:srgbClr val="0070C0"/>
                </a:solidFill>
              </a:rPr>
              <a:t>pathogen</a:t>
            </a:r>
            <a:r>
              <a:rPr lang="nl-BE" sz="3200" dirty="0" smtClean="0">
                <a:solidFill>
                  <a:srgbClr val="0070C0"/>
                </a:solidFill>
              </a:rPr>
              <a:t> </a:t>
            </a:r>
            <a:r>
              <a:rPr lang="nl-BE" sz="3200" dirty="0" err="1" smtClean="0">
                <a:solidFill>
                  <a:srgbClr val="0070C0"/>
                </a:solidFill>
              </a:rPr>
              <a:t>Z</a:t>
            </a:r>
            <a:r>
              <a:rPr lang="nl-BE" sz="3200" i="1" dirty="0" err="1" smtClean="0">
                <a:solidFill>
                  <a:srgbClr val="0070C0"/>
                </a:solidFill>
              </a:rPr>
              <a:t>ymoseptoria</a:t>
            </a:r>
            <a:r>
              <a:rPr lang="nl-BE" sz="3200" i="1" dirty="0" smtClean="0">
                <a:solidFill>
                  <a:srgbClr val="0070C0"/>
                </a:solidFill>
              </a:rPr>
              <a:t> </a:t>
            </a:r>
            <a:r>
              <a:rPr lang="nl-BE" sz="3200" i="1" dirty="0" err="1" smtClean="0">
                <a:solidFill>
                  <a:srgbClr val="0070C0"/>
                </a:solidFill>
              </a:rPr>
              <a:t>tritici</a:t>
            </a:r>
            <a:endParaRPr lang="nl-BE" sz="3200" i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65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b="1" u="none" dirty="0" smtClean="0"/>
              <a:t>Pesticide </a:t>
            </a:r>
            <a:r>
              <a:rPr lang="nl-BE" sz="4000" b="1" u="none" dirty="0" err="1" smtClean="0"/>
              <a:t>use</a:t>
            </a:r>
            <a:r>
              <a:rPr lang="nl-BE" sz="4000" b="1" u="none" dirty="0" smtClean="0"/>
              <a:t> in France</a:t>
            </a:r>
            <a:endParaRPr lang="nl-BE" sz="4000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12</a:t>
            </a:fld>
            <a:endParaRPr lang="en-GB" noProof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1515" t="18447" r="38394" b="11751"/>
          <a:stretch/>
        </p:blipFill>
        <p:spPr bwMode="auto">
          <a:xfrm>
            <a:off x="1619635" y="1181726"/>
            <a:ext cx="6014855" cy="784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42212" y="1696986"/>
            <a:ext cx="3947637" cy="2628000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399" y="1739196"/>
            <a:ext cx="3942000" cy="26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Apple Scab | Plant Disease Diagnostics Clin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35" y="5926051"/>
            <a:ext cx="5338697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2484628" y="4434920"/>
            <a:ext cx="3462807" cy="511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i="1" dirty="0" err="1" smtClean="0"/>
              <a:t>Phytophthora</a:t>
            </a:r>
            <a:r>
              <a:rPr lang="nl-BE" sz="2500" i="1" dirty="0" smtClean="0"/>
              <a:t> </a:t>
            </a:r>
            <a:r>
              <a:rPr lang="nl-BE" sz="2500" i="1" dirty="0" err="1" smtClean="0"/>
              <a:t>infestans</a:t>
            </a:r>
            <a:endParaRPr lang="nl-BE" sz="2500" i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7741316" y="4422163"/>
            <a:ext cx="3031599" cy="511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i="1" dirty="0" err="1" smtClean="0"/>
              <a:t>Plasmopara</a:t>
            </a:r>
            <a:r>
              <a:rPr lang="nl-BE" sz="2500" i="1" dirty="0" smtClean="0"/>
              <a:t> </a:t>
            </a:r>
            <a:r>
              <a:rPr lang="nl-BE" sz="2500" i="1" dirty="0" err="1" smtClean="0"/>
              <a:t>viticola</a:t>
            </a:r>
            <a:endParaRPr lang="nl-BE" sz="2500" i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10188080" y="8556595"/>
            <a:ext cx="2894639" cy="511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i="1" dirty="0" err="1" smtClean="0"/>
              <a:t>Venturia</a:t>
            </a:r>
            <a:r>
              <a:rPr lang="nl-BE" sz="2500" i="1" dirty="0" smtClean="0"/>
              <a:t> </a:t>
            </a:r>
            <a:r>
              <a:rPr lang="nl-BE" sz="2500" i="1" dirty="0" err="1" smtClean="0"/>
              <a:t>inaequalis</a:t>
            </a:r>
            <a:endParaRPr lang="nl-BE" sz="2500" i="1" dirty="0" smtClean="0"/>
          </a:p>
        </p:txBody>
      </p:sp>
      <p:sp>
        <p:nvSpPr>
          <p:cNvPr id="6" name="TextBox 5"/>
          <p:cNvSpPr txBox="1"/>
          <p:nvPr/>
        </p:nvSpPr>
        <p:spPr>
          <a:xfrm flipH="1">
            <a:off x="8507823" y="999718"/>
            <a:ext cx="3127576" cy="56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800" dirty="0" err="1" smtClean="0"/>
              <a:t>Grapevine</a:t>
            </a:r>
            <a:r>
              <a:rPr lang="nl-BE" sz="2800" dirty="0" smtClean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10879741" y="5254232"/>
            <a:ext cx="2067894" cy="56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800" dirty="0" smtClean="0"/>
              <a:t>Apple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13244301" y="986538"/>
            <a:ext cx="2067894" cy="56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800" dirty="0" err="1" smtClean="0"/>
              <a:t>Potato</a:t>
            </a:r>
            <a:endParaRPr lang="nl-BE" sz="2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209585" y="9068210"/>
            <a:ext cx="86677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sz="2000" dirty="0"/>
              <a:t>https://www.science.org/content/article/france-s-decade-old-effort-slash-pesticide-use-failed-will-new-attempt-succeed</a:t>
            </a:r>
          </a:p>
        </p:txBody>
      </p:sp>
    </p:spTree>
    <p:extLst>
      <p:ext uri="{BB962C8B-B14F-4D97-AF65-F5344CB8AC3E}">
        <p14:creationId xmlns:p14="http://schemas.microsoft.com/office/powerpoint/2010/main" val="23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b="1" u="none" dirty="0" smtClean="0"/>
              <a:t>The big </a:t>
            </a:r>
            <a:r>
              <a:rPr lang="nl-BE" sz="4000" b="1" u="none" dirty="0" err="1" smtClean="0"/>
              <a:t>three</a:t>
            </a:r>
            <a:r>
              <a:rPr lang="nl-BE" sz="4000" b="1" u="none" dirty="0" smtClean="0"/>
              <a:t> – </a:t>
            </a:r>
            <a:r>
              <a:rPr lang="nl-BE" sz="4000" b="1" u="none" dirty="0" err="1" smtClean="0"/>
              <a:t>agricultural</a:t>
            </a:r>
            <a:r>
              <a:rPr lang="nl-BE" sz="4000" b="1" u="none" dirty="0" smtClean="0"/>
              <a:t> superbugs</a:t>
            </a:r>
            <a:endParaRPr lang="nl-BE" sz="4000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25" y="1528800"/>
            <a:ext cx="15699575" cy="705132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dirty="0" err="1" smtClean="0"/>
              <a:t>Leaf</a:t>
            </a:r>
            <a:r>
              <a:rPr lang="nl-BE" dirty="0" smtClean="0"/>
              <a:t> </a:t>
            </a:r>
            <a:r>
              <a:rPr lang="nl-BE" dirty="0" err="1" smtClean="0"/>
              <a:t>pathogens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similar</a:t>
            </a:r>
            <a:r>
              <a:rPr lang="nl-BE" dirty="0" smtClean="0"/>
              <a:t> life </a:t>
            </a:r>
            <a:r>
              <a:rPr lang="nl-BE" dirty="0" err="1" smtClean="0"/>
              <a:t>cycles</a:t>
            </a:r>
            <a:endParaRPr lang="nl-B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Polycyclic </a:t>
            </a:r>
            <a:r>
              <a:rPr lang="nl-BE" dirty="0" err="1" smtClean="0"/>
              <a:t>diseases</a:t>
            </a:r>
            <a:endParaRPr lang="nl-B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High </a:t>
            </a:r>
            <a:r>
              <a:rPr lang="nl-BE" dirty="0" err="1" smtClean="0"/>
              <a:t>genomic</a:t>
            </a:r>
            <a:r>
              <a:rPr lang="nl-BE" dirty="0" smtClean="0"/>
              <a:t> </a:t>
            </a:r>
            <a:r>
              <a:rPr lang="nl-BE" dirty="0" err="1" smtClean="0"/>
              <a:t>plasticity</a:t>
            </a:r>
            <a:endParaRPr lang="nl-B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Large </a:t>
            </a:r>
            <a:r>
              <a:rPr lang="nl-BE" dirty="0" err="1" smtClean="0"/>
              <a:t>population</a:t>
            </a:r>
            <a:r>
              <a:rPr lang="nl-BE" dirty="0" smtClean="0"/>
              <a:t> </a:t>
            </a:r>
            <a:r>
              <a:rPr lang="nl-BE" dirty="0" err="1" smtClean="0"/>
              <a:t>size</a:t>
            </a:r>
            <a:r>
              <a:rPr lang="nl-BE" dirty="0" smtClean="0"/>
              <a:t>/high </a:t>
            </a:r>
            <a:r>
              <a:rPr lang="nl-BE" dirty="0" err="1" smtClean="0"/>
              <a:t>genetic</a:t>
            </a:r>
            <a:r>
              <a:rPr lang="nl-BE" dirty="0" smtClean="0"/>
              <a:t> </a:t>
            </a:r>
            <a:r>
              <a:rPr lang="nl-BE" dirty="0" err="1" smtClean="0"/>
              <a:t>diversity</a:t>
            </a:r>
            <a:endParaRPr lang="nl-B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Multiple fungicide </a:t>
            </a:r>
            <a:r>
              <a:rPr lang="nl-BE" dirty="0" err="1" smtClean="0"/>
              <a:t>applications</a:t>
            </a:r>
            <a:r>
              <a:rPr lang="nl-BE" dirty="0" smtClean="0"/>
              <a:t> </a:t>
            </a:r>
            <a:r>
              <a:rPr lang="nl-BE" dirty="0" err="1" smtClean="0"/>
              <a:t>needed</a:t>
            </a:r>
            <a:r>
              <a:rPr lang="nl-BE" dirty="0" smtClean="0"/>
              <a:t> on </a:t>
            </a:r>
            <a:r>
              <a:rPr lang="nl-BE" dirty="0" err="1" smtClean="0"/>
              <a:t>susceptible</a:t>
            </a:r>
            <a:r>
              <a:rPr lang="nl-BE" dirty="0" smtClean="0"/>
              <a:t> </a:t>
            </a:r>
            <a:r>
              <a:rPr lang="nl-BE" dirty="0" err="1" smtClean="0"/>
              <a:t>varieties</a:t>
            </a:r>
            <a:endParaRPr lang="nl-B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High risk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resistance</a:t>
            </a:r>
            <a:r>
              <a:rPr lang="nl-BE" dirty="0" smtClean="0"/>
              <a:t> development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 err="1" smtClean="0"/>
              <a:t>Difficult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control in </a:t>
            </a:r>
            <a:r>
              <a:rPr lang="nl-BE" dirty="0" err="1" smtClean="0"/>
              <a:t>organic</a:t>
            </a:r>
            <a:r>
              <a:rPr lang="nl-BE" dirty="0" smtClean="0"/>
              <a:t> </a:t>
            </a:r>
            <a:r>
              <a:rPr lang="nl-BE" dirty="0" err="1" smtClean="0"/>
              <a:t>agriculture</a:t>
            </a:r>
            <a:r>
              <a:rPr lang="nl-BE" dirty="0" smtClean="0"/>
              <a:t> – heavy </a:t>
            </a:r>
            <a:r>
              <a:rPr lang="nl-BE" dirty="0" err="1" smtClean="0"/>
              <a:t>reliance</a:t>
            </a:r>
            <a:r>
              <a:rPr lang="nl-BE" dirty="0" smtClean="0"/>
              <a:t> on </a:t>
            </a:r>
            <a:r>
              <a:rPr lang="nl-BE" dirty="0" err="1" smtClean="0"/>
              <a:t>copper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59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36027"/>
            <a:ext cx="17338675" cy="863693"/>
          </a:xfrm>
          <a:noFill/>
        </p:spPr>
        <p:txBody>
          <a:bodyPr/>
          <a:lstStyle/>
          <a:p>
            <a:r>
              <a:rPr lang="nl-BE" sz="4400" b="1" u="none" dirty="0" smtClean="0"/>
              <a:t>           Phytophthora  </a:t>
            </a:r>
            <a:r>
              <a:rPr lang="nl-BE" sz="4400" b="1" u="none" dirty="0" err="1" smtClean="0"/>
              <a:t>infestans</a:t>
            </a:r>
            <a:r>
              <a:rPr lang="nl-BE" sz="4400" b="1" u="none" dirty="0" smtClean="0"/>
              <a:t> </a:t>
            </a:r>
            <a:r>
              <a:rPr lang="nl-BE" sz="4400" b="1" u="none" dirty="0" err="1" smtClean="0"/>
              <a:t>genotypes</a:t>
            </a:r>
            <a:endParaRPr lang="en-US" sz="4400" b="1" u="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14</a:t>
            </a:fld>
            <a:endParaRPr lang="nl-BE" noProof="0" dirty="0"/>
          </a:p>
        </p:txBody>
      </p:sp>
      <p:sp>
        <p:nvSpPr>
          <p:cNvPr id="8" name="TextBox 7"/>
          <p:cNvSpPr txBox="1"/>
          <p:nvPr/>
        </p:nvSpPr>
        <p:spPr>
          <a:xfrm>
            <a:off x="567221" y="8000888"/>
            <a:ext cx="119827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smtClean="0"/>
              <a:t>blue: </a:t>
            </a:r>
            <a:r>
              <a:rPr lang="nl-BE" sz="2800" dirty="0" err="1" smtClean="0"/>
              <a:t>resistance</a:t>
            </a:r>
            <a:r>
              <a:rPr lang="nl-BE" sz="2800" dirty="0" smtClean="0"/>
              <a:t> </a:t>
            </a:r>
            <a:r>
              <a:rPr lang="nl-BE" sz="2800" dirty="0" err="1" smtClean="0"/>
              <a:t>against</a:t>
            </a:r>
            <a:r>
              <a:rPr lang="nl-BE" sz="2800" dirty="0" smtClean="0"/>
              <a:t> </a:t>
            </a:r>
            <a:r>
              <a:rPr lang="nl-BE" sz="2800" dirty="0" err="1" smtClean="0"/>
              <a:t>metalaxyl</a:t>
            </a:r>
            <a:r>
              <a:rPr lang="nl-BE" sz="2800" dirty="0" smtClean="0"/>
              <a:t> and breakdown of </a:t>
            </a:r>
            <a:r>
              <a:rPr lang="nl-BE" sz="2800" dirty="0" err="1" smtClean="0"/>
              <a:t>resistance</a:t>
            </a:r>
            <a:r>
              <a:rPr lang="nl-BE" sz="2800" dirty="0" smtClean="0"/>
              <a:t> in </a:t>
            </a:r>
            <a:r>
              <a:rPr lang="nl-BE" sz="2800" dirty="0" err="1" smtClean="0"/>
              <a:t>Stirling</a:t>
            </a:r>
            <a:r>
              <a:rPr lang="nl-BE" sz="2800" dirty="0" smtClean="0"/>
              <a:t> </a:t>
            </a:r>
          </a:p>
          <a:p>
            <a:r>
              <a:rPr lang="nl-BE" sz="2800" dirty="0" smtClean="0"/>
              <a:t>green: </a:t>
            </a:r>
            <a:r>
              <a:rPr lang="nl-BE" sz="2800" dirty="0" err="1" smtClean="0"/>
              <a:t>reduced</a:t>
            </a:r>
            <a:r>
              <a:rPr lang="nl-BE" sz="2800" dirty="0" smtClean="0"/>
              <a:t> </a:t>
            </a:r>
            <a:r>
              <a:rPr lang="nl-BE" sz="2800" dirty="0" err="1" smtClean="0"/>
              <a:t>sensitivity</a:t>
            </a:r>
            <a:r>
              <a:rPr lang="nl-BE" sz="2800" dirty="0" smtClean="0"/>
              <a:t> </a:t>
            </a:r>
            <a:r>
              <a:rPr lang="nl-BE" sz="2800" dirty="0" err="1" smtClean="0"/>
              <a:t>for</a:t>
            </a:r>
            <a:r>
              <a:rPr lang="nl-BE" sz="2800" dirty="0" smtClean="0"/>
              <a:t>  fluazinam, fit and </a:t>
            </a:r>
            <a:r>
              <a:rPr lang="nl-BE" sz="2800" dirty="0" err="1" smtClean="0"/>
              <a:t>aggressive</a:t>
            </a:r>
            <a:endParaRPr lang="nl-BE" sz="2800" dirty="0" smtClean="0"/>
          </a:p>
          <a:p>
            <a:r>
              <a:rPr lang="nl-BE" sz="2800" dirty="0" smtClean="0"/>
              <a:t>Light pink: </a:t>
            </a:r>
            <a:r>
              <a:rPr lang="nl-BE" sz="2800" dirty="0" err="1" smtClean="0"/>
              <a:t>very</a:t>
            </a:r>
            <a:r>
              <a:rPr lang="nl-BE" sz="2800" dirty="0" smtClean="0"/>
              <a:t> </a:t>
            </a:r>
            <a:r>
              <a:rPr lang="nl-BE" sz="2800" dirty="0" err="1" smtClean="0"/>
              <a:t>aggressive</a:t>
            </a:r>
            <a:r>
              <a:rPr lang="nl-BE" sz="2800" dirty="0" smtClean="0"/>
              <a:t> new </a:t>
            </a:r>
            <a:r>
              <a:rPr lang="nl-BE" sz="2800" dirty="0" err="1" smtClean="0"/>
              <a:t>clone</a:t>
            </a:r>
            <a:endParaRPr lang="nl-BE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288970" y="9126756"/>
            <a:ext cx="2023311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000" i="1" dirty="0" smtClean="0"/>
              <a:t>Data: </a:t>
            </a:r>
            <a:r>
              <a:rPr lang="nl-BE" sz="2000" i="1" dirty="0" err="1" smtClean="0"/>
              <a:t>Euroblight</a:t>
            </a:r>
            <a:endParaRPr lang="en-US" sz="2000" i="1" dirty="0" smtClean="0"/>
          </a:p>
        </p:txBody>
      </p:sp>
      <p:pic>
        <p:nvPicPr>
          <p:cNvPr id="13" name="Picture 12"/>
          <p:cNvPicPr/>
          <p:nvPr/>
        </p:nvPicPr>
        <p:blipFill rotWithShape="1">
          <a:blip r:embed="rId2"/>
          <a:srcRect l="25191" t="20991" r="2690" b="21487"/>
          <a:stretch/>
        </p:blipFill>
        <p:spPr>
          <a:xfrm>
            <a:off x="1007519" y="999720"/>
            <a:ext cx="12074092" cy="702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6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b="1" u="none" dirty="0" err="1" smtClean="0"/>
              <a:t>Potato</a:t>
            </a:r>
            <a:r>
              <a:rPr lang="nl-BE" sz="4000" b="1" u="none" dirty="0" smtClean="0"/>
              <a:t> </a:t>
            </a:r>
            <a:r>
              <a:rPr lang="nl-BE" sz="4000" b="1" u="none" dirty="0" err="1" smtClean="0"/>
              <a:t>production</a:t>
            </a:r>
            <a:r>
              <a:rPr lang="nl-BE" sz="4000" b="1" u="none" dirty="0" smtClean="0"/>
              <a:t> in Europe</a:t>
            </a:r>
            <a:endParaRPr lang="nl-BE" sz="4000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6400" indent="0">
              <a:buNone/>
            </a:pPr>
            <a:r>
              <a:rPr lang="nl-BE" sz="4000" dirty="0" smtClean="0"/>
              <a:t>Value of </a:t>
            </a:r>
            <a:r>
              <a:rPr lang="nl-BE" sz="4000" dirty="0" err="1" smtClean="0"/>
              <a:t>potato</a:t>
            </a:r>
            <a:r>
              <a:rPr lang="nl-BE" sz="4000" dirty="0" smtClean="0"/>
              <a:t> </a:t>
            </a:r>
            <a:r>
              <a:rPr lang="nl-BE" sz="4000" dirty="0" err="1" smtClean="0"/>
              <a:t>production</a:t>
            </a:r>
            <a:r>
              <a:rPr lang="nl-BE" sz="4000" dirty="0" smtClean="0"/>
              <a:t> in Europe-27 in 2020</a:t>
            </a:r>
          </a:p>
          <a:p>
            <a:pPr marL="720000" lvl="1" indent="0">
              <a:buNone/>
            </a:pPr>
            <a:r>
              <a:rPr lang="nl-BE" sz="4000" dirty="0" smtClean="0"/>
              <a:t>12.3 </a:t>
            </a:r>
            <a:r>
              <a:rPr lang="nl-BE" sz="4000" dirty="0" err="1" smtClean="0"/>
              <a:t>billion</a:t>
            </a:r>
            <a:r>
              <a:rPr lang="nl-BE" sz="4000" dirty="0" smtClean="0"/>
              <a:t> Euro (France: 3.4 </a:t>
            </a:r>
            <a:r>
              <a:rPr lang="nl-BE" sz="4000" dirty="0" err="1" smtClean="0"/>
              <a:t>billion</a:t>
            </a:r>
            <a:r>
              <a:rPr lang="nl-BE" sz="4000" dirty="0" smtClean="0"/>
              <a:t> Euro)</a:t>
            </a:r>
          </a:p>
          <a:p>
            <a:pPr marL="720000" lvl="1" indent="0">
              <a:buNone/>
            </a:pPr>
            <a:r>
              <a:rPr lang="nl-BE" sz="4000" dirty="0" smtClean="0"/>
              <a:t>1.7 </a:t>
            </a:r>
            <a:r>
              <a:rPr lang="nl-BE" sz="4000" dirty="0" err="1" smtClean="0"/>
              <a:t>million</a:t>
            </a:r>
            <a:r>
              <a:rPr lang="nl-BE" sz="4000" dirty="0" smtClean="0"/>
              <a:t> ha (France: 214,000 ha)</a:t>
            </a:r>
          </a:p>
          <a:p>
            <a:pPr marL="720000" lvl="1" indent="0">
              <a:buNone/>
            </a:pPr>
            <a:r>
              <a:rPr lang="nl-BE" sz="4000" dirty="0" smtClean="0"/>
              <a:t>55.3 </a:t>
            </a:r>
            <a:r>
              <a:rPr lang="nl-BE" sz="4000" dirty="0" err="1" smtClean="0"/>
              <a:t>million</a:t>
            </a:r>
            <a:r>
              <a:rPr lang="nl-BE" sz="4000" dirty="0" smtClean="0"/>
              <a:t> ton (France: 8.7 </a:t>
            </a:r>
            <a:r>
              <a:rPr lang="nl-BE" sz="4000" dirty="0" err="1" smtClean="0"/>
              <a:t>million</a:t>
            </a:r>
            <a:r>
              <a:rPr lang="nl-BE" sz="4000" dirty="0" smtClean="0"/>
              <a:t> ton)</a:t>
            </a:r>
          </a:p>
          <a:p>
            <a:pPr marL="86400" indent="0">
              <a:buNone/>
            </a:pPr>
            <a:endParaRPr lang="nl-BE" dirty="0" smtClean="0"/>
          </a:p>
          <a:p>
            <a:pPr marL="86400" indent="0">
              <a:buNone/>
            </a:pPr>
            <a:r>
              <a:rPr lang="nl-BE" sz="4000" dirty="0" err="1"/>
              <a:t>Cost</a:t>
            </a:r>
            <a:r>
              <a:rPr lang="nl-BE" sz="4000" dirty="0"/>
              <a:t> of </a:t>
            </a:r>
            <a:r>
              <a:rPr lang="nl-BE" sz="4000" i="1" dirty="0" err="1"/>
              <a:t>Phytophthora</a:t>
            </a:r>
            <a:r>
              <a:rPr lang="nl-BE" sz="4000" i="1" dirty="0"/>
              <a:t> </a:t>
            </a:r>
            <a:r>
              <a:rPr lang="nl-BE" sz="4000" i="1" dirty="0" err="1"/>
              <a:t>infestans</a:t>
            </a:r>
            <a:r>
              <a:rPr lang="nl-BE" sz="4000" i="1" dirty="0"/>
              <a:t> </a:t>
            </a:r>
            <a:r>
              <a:rPr lang="nl-BE" sz="4000" dirty="0"/>
              <a:t>control</a:t>
            </a:r>
          </a:p>
          <a:p>
            <a:pPr marL="720000" lvl="1" indent="0">
              <a:buNone/>
            </a:pPr>
            <a:r>
              <a:rPr lang="nl-BE" sz="4000" dirty="0"/>
              <a:t>~50 Euro per spray per ha</a:t>
            </a:r>
          </a:p>
          <a:p>
            <a:pPr marL="720000" lvl="1" indent="0">
              <a:buNone/>
            </a:pPr>
            <a:r>
              <a:rPr lang="nl-BE" sz="4000" dirty="0" err="1" smtClean="0"/>
              <a:t>Depending</a:t>
            </a:r>
            <a:r>
              <a:rPr lang="nl-BE" sz="4000" dirty="0" smtClean="0"/>
              <a:t> on </a:t>
            </a:r>
            <a:r>
              <a:rPr lang="nl-BE" sz="4000" dirty="0" err="1" smtClean="0"/>
              <a:t>the</a:t>
            </a:r>
            <a:r>
              <a:rPr lang="nl-BE" sz="4000" dirty="0" smtClean="0"/>
              <a:t> </a:t>
            </a:r>
            <a:r>
              <a:rPr lang="nl-BE" sz="4000" dirty="0" err="1" smtClean="0"/>
              <a:t>weather</a:t>
            </a:r>
            <a:r>
              <a:rPr lang="nl-BE" sz="4000" dirty="0" smtClean="0"/>
              <a:t> </a:t>
            </a:r>
            <a:r>
              <a:rPr lang="nl-BE" sz="4000" dirty="0" err="1"/>
              <a:t>conditions</a:t>
            </a:r>
            <a:r>
              <a:rPr lang="nl-BE" sz="4000" dirty="0"/>
              <a:t> </a:t>
            </a:r>
            <a:r>
              <a:rPr lang="nl-BE" sz="4000" dirty="0" smtClean="0"/>
              <a:t>10 </a:t>
            </a:r>
            <a:r>
              <a:rPr lang="nl-BE" sz="4000" dirty="0" err="1" smtClean="0"/>
              <a:t>to</a:t>
            </a:r>
            <a:r>
              <a:rPr lang="nl-BE" sz="4000" dirty="0" smtClean="0"/>
              <a:t> 15 sprays are </a:t>
            </a:r>
            <a:r>
              <a:rPr lang="nl-BE" sz="4000" dirty="0" err="1" smtClean="0"/>
              <a:t>needed</a:t>
            </a:r>
            <a:endParaRPr lang="nl-BE" sz="4000" dirty="0" smtClean="0"/>
          </a:p>
          <a:p>
            <a:pPr marL="720000" lvl="1" indent="0">
              <a:buNone/>
            </a:pPr>
            <a:r>
              <a:rPr lang="nl-BE" sz="4000" dirty="0" err="1" smtClean="0"/>
              <a:t>Cost</a:t>
            </a:r>
            <a:r>
              <a:rPr lang="nl-BE" sz="4000" dirty="0" smtClean="0"/>
              <a:t> is </a:t>
            </a:r>
            <a:r>
              <a:rPr lang="nl-BE" sz="4000" dirty="0" err="1" smtClean="0"/>
              <a:t>about</a:t>
            </a:r>
            <a:r>
              <a:rPr lang="nl-BE" sz="4000" dirty="0" smtClean="0"/>
              <a:t> 1 </a:t>
            </a:r>
            <a:r>
              <a:rPr lang="nl-BE" sz="4000" dirty="0" err="1" smtClean="0"/>
              <a:t>billion</a:t>
            </a:r>
            <a:r>
              <a:rPr lang="nl-BE" sz="4000" dirty="0" smtClean="0"/>
              <a:t> Euro</a:t>
            </a:r>
            <a:endParaRPr lang="nl-BE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15</a:t>
            </a:fld>
            <a:endParaRPr lang="en-GB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10775788" y="4114618"/>
            <a:ext cx="4087979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000" i="1" dirty="0" smtClean="0"/>
              <a:t>Data: </a:t>
            </a:r>
            <a:r>
              <a:rPr lang="nl-BE" sz="2000" i="1" dirty="0" err="1" smtClean="0"/>
              <a:t>Eurostat</a:t>
            </a:r>
            <a:r>
              <a:rPr lang="nl-BE" sz="2000" i="1" dirty="0" smtClean="0"/>
              <a:t> </a:t>
            </a:r>
            <a:r>
              <a:rPr lang="nl-BE" sz="2000" i="1" dirty="0" err="1" smtClean="0"/>
              <a:t>Statistics</a:t>
            </a:r>
            <a:r>
              <a:rPr lang="nl-BE" sz="2000" i="1" dirty="0" smtClean="0"/>
              <a:t> </a:t>
            </a:r>
            <a:r>
              <a:rPr lang="nl-BE" sz="2000" i="1" dirty="0" err="1" smtClean="0"/>
              <a:t>explained</a:t>
            </a:r>
            <a:endParaRPr lang="nl-BE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351920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b="1" u="none" dirty="0" err="1" smtClean="0"/>
              <a:t>Organic</a:t>
            </a:r>
            <a:r>
              <a:rPr lang="nl-BE" sz="4000" b="1" u="none" dirty="0" smtClean="0"/>
              <a:t> </a:t>
            </a:r>
            <a:r>
              <a:rPr lang="nl-BE" sz="4000" b="1" u="none" dirty="0" err="1" smtClean="0"/>
              <a:t>potato</a:t>
            </a:r>
            <a:r>
              <a:rPr lang="nl-BE" sz="4000" b="1" u="none" dirty="0" smtClean="0"/>
              <a:t> </a:t>
            </a:r>
            <a:r>
              <a:rPr lang="nl-BE" sz="4000" b="1" u="none" dirty="0" err="1" smtClean="0"/>
              <a:t>production</a:t>
            </a:r>
            <a:endParaRPr lang="nl-BE" sz="4000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550" y="1851589"/>
            <a:ext cx="15699575" cy="66960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sz="4000" dirty="0" smtClean="0"/>
              <a:t>32,536 ha in Europe-27 in 2019 (France 3,981 ha)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4000" dirty="0" err="1" smtClean="0"/>
              <a:t>Yields</a:t>
            </a:r>
            <a:r>
              <a:rPr lang="nl-BE" sz="4000" dirty="0" smtClean="0"/>
              <a:t> are </a:t>
            </a:r>
            <a:r>
              <a:rPr lang="nl-BE" sz="4000" dirty="0" err="1" smtClean="0"/>
              <a:t>about</a:t>
            </a:r>
            <a:r>
              <a:rPr lang="nl-BE" sz="4000" dirty="0" smtClean="0"/>
              <a:t> 50% </a:t>
            </a:r>
            <a:r>
              <a:rPr lang="nl-BE" sz="4000" dirty="0" err="1" smtClean="0"/>
              <a:t>lower</a:t>
            </a:r>
            <a:r>
              <a:rPr lang="nl-BE" sz="4000" dirty="0" smtClean="0"/>
              <a:t> </a:t>
            </a:r>
            <a:r>
              <a:rPr lang="nl-BE" sz="4000" dirty="0" err="1" smtClean="0"/>
              <a:t>than</a:t>
            </a:r>
            <a:r>
              <a:rPr lang="nl-BE" sz="4000" dirty="0" smtClean="0"/>
              <a:t> in </a:t>
            </a:r>
            <a:r>
              <a:rPr lang="nl-BE" sz="4000" dirty="0" err="1" smtClean="0"/>
              <a:t>conventional</a:t>
            </a:r>
            <a:r>
              <a:rPr lang="nl-BE" sz="4000" dirty="0" smtClean="0"/>
              <a:t> </a:t>
            </a:r>
            <a:r>
              <a:rPr lang="nl-BE" sz="4000" dirty="0" err="1" smtClean="0"/>
              <a:t>farming</a:t>
            </a:r>
            <a:endParaRPr lang="nl-BE" sz="4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BE" sz="4000" dirty="0" smtClean="0"/>
              <a:t>Heavy </a:t>
            </a:r>
            <a:r>
              <a:rPr lang="nl-BE" sz="4000" dirty="0" err="1" smtClean="0"/>
              <a:t>reliance</a:t>
            </a:r>
            <a:r>
              <a:rPr lang="nl-BE" sz="4000" dirty="0" smtClean="0"/>
              <a:t> on </a:t>
            </a:r>
            <a:r>
              <a:rPr lang="nl-BE" sz="4000" dirty="0" err="1" smtClean="0"/>
              <a:t>copper</a:t>
            </a:r>
            <a:r>
              <a:rPr lang="nl-BE" sz="4000" dirty="0" smtClean="0"/>
              <a:t> sprays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4000" dirty="0" smtClean="0"/>
              <a:t>Low </a:t>
            </a:r>
            <a:r>
              <a:rPr lang="nl-BE" sz="4000" dirty="0" err="1" smtClean="0"/>
              <a:t>disease</a:t>
            </a:r>
            <a:r>
              <a:rPr lang="nl-BE" sz="4000" dirty="0" smtClean="0"/>
              <a:t> </a:t>
            </a:r>
            <a:r>
              <a:rPr lang="nl-BE" sz="4000" dirty="0" err="1" smtClean="0"/>
              <a:t>pressure</a:t>
            </a:r>
            <a:r>
              <a:rPr lang="nl-BE" sz="4000" dirty="0" smtClean="0"/>
              <a:t> </a:t>
            </a:r>
            <a:r>
              <a:rPr lang="nl-BE" sz="4000" dirty="0" err="1" smtClean="0"/>
              <a:t>year</a:t>
            </a:r>
            <a:r>
              <a:rPr lang="nl-BE" sz="4000" dirty="0" smtClean="0"/>
              <a:t>: 4 sprays </a:t>
            </a:r>
            <a:r>
              <a:rPr lang="nl-BE" sz="4000" dirty="0" err="1" smtClean="0"/>
              <a:t>needed</a:t>
            </a:r>
            <a:endParaRPr lang="nl-BE" sz="4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BE" sz="4000" dirty="0" smtClean="0"/>
              <a:t>High </a:t>
            </a:r>
            <a:r>
              <a:rPr lang="nl-BE" sz="4000" dirty="0" err="1" smtClean="0"/>
              <a:t>disease</a:t>
            </a:r>
            <a:r>
              <a:rPr lang="nl-BE" sz="4000" dirty="0" smtClean="0"/>
              <a:t> </a:t>
            </a:r>
            <a:r>
              <a:rPr lang="nl-BE" sz="4000" dirty="0" err="1" smtClean="0"/>
              <a:t>pressure</a:t>
            </a:r>
            <a:r>
              <a:rPr lang="nl-BE" sz="4000" dirty="0" smtClean="0"/>
              <a:t> </a:t>
            </a:r>
            <a:r>
              <a:rPr lang="nl-BE" sz="4000" dirty="0" err="1" smtClean="0"/>
              <a:t>year</a:t>
            </a:r>
            <a:r>
              <a:rPr lang="nl-BE" sz="4000" dirty="0" smtClean="0"/>
              <a:t>: 10 sprays </a:t>
            </a:r>
            <a:r>
              <a:rPr lang="nl-BE" sz="4000" dirty="0" err="1" smtClean="0"/>
              <a:t>needed</a:t>
            </a:r>
            <a:endParaRPr lang="nl-BE" sz="4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BE" sz="4000" dirty="0" smtClean="0"/>
              <a:t>100% </a:t>
            </a:r>
            <a:r>
              <a:rPr lang="nl-BE" sz="4000" dirty="0" err="1" smtClean="0"/>
              <a:t>losses</a:t>
            </a:r>
            <a:r>
              <a:rPr lang="nl-BE" sz="4000" dirty="0" smtClean="0"/>
              <a:t> </a:t>
            </a:r>
            <a:r>
              <a:rPr lang="nl-BE" sz="4000" dirty="0" err="1" smtClean="0"/>
              <a:t>can</a:t>
            </a:r>
            <a:r>
              <a:rPr lang="nl-BE" sz="4000" dirty="0" smtClean="0"/>
              <a:t> </a:t>
            </a:r>
            <a:r>
              <a:rPr lang="nl-BE" sz="4000" dirty="0" err="1" smtClean="0"/>
              <a:t>occur</a:t>
            </a:r>
            <a:r>
              <a:rPr lang="nl-BE" sz="4000" dirty="0" smtClean="0"/>
              <a:t> in </a:t>
            </a:r>
            <a:r>
              <a:rPr lang="nl-BE" sz="4000" dirty="0" err="1" smtClean="0"/>
              <a:t>countries</a:t>
            </a:r>
            <a:r>
              <a:rPr lang="nl-BE" sz="4000" dirty="0" smtClean="0"/>
              <a:t> </a:t>
            </a:r>
            <a:r>
              <a:rPr lang="nl-BE" sz="4000" dirty="0" err="1" smtClean="0"/>
              <a:t>where</a:t>
            </a:r>
            <a:r>
              <a:rPr lang="nl-BE" sz="4000" dirty="0" smtClean="0"/>
              <a:t> </a:t>
            </a:r>
            <a:r>
              <a:rPr lang="nl-BE" sz="4000" dirty="0" err="1" smtClean="0"/>
              <a:t>copper</a:t>
            </a:r>
            <a:r>
              <a:rPr lang="nl-BE" sz="4000" dirty="0" smtClean="0"/>
              <a:t> is </a:t>
            </a:r>
            <a:r>
              <a:rPr lang="nl-BE" sz="4000" dirty="0" err="1" smtClean="0"/>
              <a:t>prohibited</a:t>
            </a:r>
            <a:r>
              <a:rPr lang="nl-BE" sz="4000" dirty="0" smtClean="0"/>
              <a:t> </a:t>
            </a:r>
            <a:endParaRPr lang="nl-BE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9917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nl-BE" sz="6600" u="none" dirty="0" err="1" smtClean="0"/>
              <a:t>Transition</a:t>
            </a:r>
            <a:r>
              <a:rPr lang="nl-BE" sz="6600" u="none" dirty="0" smtClean="0"/>
              <a:t> </a:t>
            </a:r>
            <a:r>
              <a:rPr lang="nl-BE" sz="6600" u="none" dirty="0" err="1" smtClean="0"/>
              <a:t>to</a:t>
            </a:r>
            <a:r>
              <a:rPr lang="nl-BE" sz="6600" u="none" dirty="0" smtClean="0"/>
              <a:t> plant health</a:t>
            </a:r>
            <a:endParaRPr lang="nl-BE" sz="6600" u="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pPr/>
              <a:t>17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2877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fbeeldingsresultaat voor kill the pest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3471" y="1019704"/>
            <a:ext cx="3116263" cy="241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b="1" u="none" dirty="0" err="1" smtClean="0"/>
              <a:t>Transition</a:t>
            </a:r>
            <a:r>
              <a:rPr lang="nl-BE" sz="4000" b="1" u="none" dirty="0" smtClean="0"/>
              <a:t> in </a:t>
            </a:r>
            <a:r>
              <a:rPr lang="nl-BE" sz="4000" b="1" u="none" dirty="0" err="1" smtClean="0"/>
              <a:t>the</a:t>
            </a:r>
            <a:r>
              <a:rPr lang="nl-BE" sz="4000" b="1" u="none" dirty="0" smtClean="0"/>
              <a:t> management of </a:t>
            </a:r>
            <a:r>
              <a:rPr lang="nl-BE" sz="4000" b="1" u="none" dirty="0" err="1" smtClean="0"/>
              <a:t>diseases</a:t>
            </a:r>
            <a:r>
              <a:rPr lang="nl-BE" sz="4000" b="1" u="none" dirty="0" smtClean="0"/>
              <a:t> and </a:t>
            </a:r>
            <a:r>
              <a:rPr lang="nl-BE" sz="4000" b="1" u="none" dirty="0" err="1" smtClean="0"/>
              <a:t>pests</a:t>
            </a:r>
            <a:endParaRPr lang="nl-BE" sz="4000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18</a:t>
            </a:fld>
            <a:endParaRPr lang="en-GB" noProof="0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867267" y="1672406"/>
            <a:ext cx="6155056" cy="763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4000" dirty="0" smtClean="0">
                <a:solidFill>
                  <a:srgbClr val="0070C0"/>
                </a:solidFill>
              </a:rPr>
              <a:t>Chemical </a:t>
            </a:r>
            <a:r>
              <a:rPr lang="nl-BE" sz="4000" dirty="0" err="1" smtClean="0">
                <a:solidFill>
                  <a:srgbClr val="0070C0"/>
                </a:solidFill>
              </a:rPr>
              <a:t>crop</a:t>
            </a:r>
            <a:r>
              <a:rPr lang="nl-BE" sz="4000" dirty="0" smtClean="0">
                <a:solidFill>
                  <a:srgbClr val="0070C0"/>
                </a:solidFill>
              </a:rPr>
              <a:t> </a:t>
            </a:r>
            <a:r>
              <a:rPr lang="nl-BE" sz="4000" dirty="0" err="1" smtClean="0">
                <a:solidFill>
                  <a:srgbClr val="0070C0"/>
                </a:solidFill>
              </a:rPr>
              <a:t>protection</a:t>
            </a:r>
            <a:r>
              <a:rPr lang="nl-BE" sz="4000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2863302" y="4205393"/>
            <a:ext cx="6835140" cy="763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4000" dirty="0" err="1" smtClean="0">
                <a:solidFill>
                  <a:srgbClr val="0070C0"/>
                </a:solidFill>
              </a:rPr>
              <a:t>Integrated</a:t>
            </a:r>
            <a:r>
              <a:rPr lang="nl-BE" sz="4000" dirty="0" smtClean="0">
                <a:solidFill>
                  <a:srgbClr val="0070C0"/>
                </a:solidFill>
              </a:rPr>
              <a:t> pest management</a:t>
            </a:r>
          </a:p>
        </p:txBody>
      </p:sp>
      <p:sp>
        <p:nvSpPr>
          <p:cNvPr id="15" name="Oval 14"/>
          <p:cNvSpPr/>
          <p:nvPr/>
        </p:nvSpPr>
        <p:spPr>
          <a:xfrm>
            <a:off x="6898415" y="1316335"/>
            <a:ext cx="5986476" cy="1706970"/>
          </a:xfrm>
          <a:prstGeom prst="ellipse">
            <a:avLst/>
          </a:prstGeom>
          <a:solidFill>
            <a:schemeClr val="bg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xtBox 6"/>
          <p:cNvSpPr txBox="1"/>
          <p:nvPr/>
        </p:nvSpPr>
        <p:spPr>
          <a:xfrm>
            <a:off x="7992223" y="6626827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4000" dirty="0" smtClean="0">
                <a:solidFill>
                  <a:srgbClr val="0070C0"/>
                </a:solidFill>
              </a:rPr>
              <a:t>(Agro-)</a:t>
            </a:r>
            <a:r>
              <a:rPr lang="nl-BE" sz="4000" dirty="0" err="1" smtClean="0">
                <a:solidFill>
                  <a:srgbClr val="0070C0"/>
                </a:solidFill>
              </a:rPr>
              <a:t>Ecological</a:t>
            </a:r>
            <a:r>
              <a:rPr lang="nl-BE" sz="4000" dirty="0" smtClean="0">
                <a:solidFill>
                  <a:srgbClr val="0070C0"/>
                </a:solidFill>
              </a:rPr>
              <a:t> </a:t>
            </a:r>
            <a:r>
              <a:rPr lang="nl-BE" sz="4000" dirty="0" err="1" smtClean="0">
                <a:solidFill>
                  <a:srgbClr val="0070C0"/>
                </a:solidFill>
              </a:rPr>
              <a:t>crop</a:t>
            </a:r>
            <a:r>
              <a:rPr lang="nl-BE" sz="4000" dirty="0" smtClean="0">
                <a:solidFill>
                  <a:srgbClr val="0070C0"/>
                </a:solidFill>
              </a:rPr>
              <a:t> </a:t>
            </a:r>
            <a:r>
              <a:rPr lang="nl-BE" sz="4000" dirty="0" err="1" smtClean="0">
                <a:solidFill>
                  <a:srgbClr val="0070C0"/>
                </a:solidFill>
              </a:rPr>
              <a:t>protection</a:t>
            </a:r>
            <a:endParaRPr lang="nl-BE" sz="4000" dirty="0" smtClean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7461178" y="1757988"/>
            <a:ext cx="5156313" cy="85035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4000" dirty="0" err="1" smtClean="0"/>
              <a:t>Kill</a:t>
            </a:r>
            <a:r>
              <a:rPr lang="nl-BE" sz="4000" dirty="0" smtClean="0"/>
              <a:t> </a:t>
            </a:r>
            <a:r>
              <a:rPr lang="nl-BE" sz="4000" dirty="0" err="1" smtClean="0"/>
              <a:t>the</a:t>
            </a:r>
            <a:r>
              <a:rPr lang="nl-BE" sz="4000" dirty="0" smtClean="0"/>
              <a:t> pest/</a:t>
            </a:r>
            <a:r>
              <a:rPr lang="nl-BE" sz="4000" dirty="0" err="1" smtClean="0"/>
              <a:t>pathogen</a:t>
            </a:r>
            <a:r>
              <a:rPr lang="nl-BE" sz="4000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6" name="Oval 15"/>
          <p:cNvSpPr/>
          <p:nvPr/>
        </p:nvSpPr>
        <p:spPr>
          <a:xfrm>
            <a:off x="10358427" y="7727235"/>
            <a:ext cx="5572125" cy="1531409"/>
          </a:xfrm>
          <a:prstGeom prst="ellipse">
            <a:avLst/>
          </a:prstGeom>
          <a:solidFill>
            <a:schemeClr val="bg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l 16"/>
          <p:cNvSpPr/>
          <p:nvPr/>
        </p:nvSpPr>
        <p:spPr>
          <a:xfrm>
            <a:off x="9815502" y="3471860"/>
            <a:ext cx="6443663" cy="2452805"/>
          </a:xfrm>
          <a:prstGeom prst="ellipse">
            <a:avLst/>
          </a:prstGeom>
          <a:solidFill>
            <a:schemeClr val="bg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xtBox 8"/>
          <p:cNvSpPr txBox="1"/>
          <p:nvPr/>
        </p:nvSpPr>
        <p:spPr>
          <a:xfrm>
            <a:off x="10784396" y="8015260"/>
            <a:ext cx="4806124" cy="76309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4000" dirty="0" err="1" smtClean="0"/>
              <a:t>Strenghten</a:t>
            </a:r>
            <a:r>
              <a:rPr lang="nl-BE" sz="4000" dirty="0" smtClean="0"/>
              <a:t> </a:t>
            </a:r>
            <a:r>
              <a:rPr lang="nl-BE" sz="4000" dirty="0" err="1" smtClean="0"/>
              <a:t>the</a:t>
            </a:r>
            <a:r>
              <a:rPr lang="nl-BE" sz="4000" dirty="0" smtClean="0"/>
              <a:t> plant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10358427" y="4001411"/>
            <a:ext cx="53280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nl-BE" sz="4000" dirty="0" err="1" smtClean="0"/>
              <a:t>Reduce</a:t>
            </a:r>
            <a:r>
              <a:rPr lang="nl-BE" sz="4000" dirty="0" smtClean="0"/>
              <a:t> pest/</a:t>
            </a:r>
            <a:r>
              <a:rPr lang="nl-BE" sz="4000" dirty="0" err="1" smtClean="0"/>
              <a:t>pathogen</a:t>
            </a:r>
            <a:r>
              <a:rPr lang="nl-BE" sz="4000" dirty="0" smtClean="0"/>
              <a:t> </a:t>
            </a:r>
            <a:r>
              <a:rPr lang="nl-BE" sz="4000" dirty="0" err="1" smtClean="0"/>
              <a:t>population</a:t>
            </a:r>
            <a:r>
              <a:rPr lang="nl-BE" sz="4000" dirty="0" smtClean="0"/>
              <a:t> levels</a:t>
            </a:r>
          </a:p>
        </p:txBody>
      </p:sp>
      <p:sp>
        <p:nvSpPr>
          <p:cNvPr id="11" name="Down Arrow 10"/>
          <p:cNvSpPr/>
          <p:nvPr/>
        </p:nvSpPr>
        <p:spPr>
          <a:xfrm rot="19040787">
            <a:off x="5618138" y="2607341"/>
            <a:ext cx="504000" cy="1476000"/>
          </a:xfrm>
          <a:prstGeom prst="downArrow">
            <a:avLst/>
          </a:prstGeom>
          <a:solidFill>
            <a:srgbClr val="0070C0"/>
          </a:solidFill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Down Arrow 13"/>
          <p:cNvSpPr/>
          <p:nvPr/>
        </p:nvSpPr>
        <p:spPr>
          <a:xfrm rot="19040787">
            <a:off x="7740223" y="4986197"/>
            <a:ext cx="504000" cy="1476000"/>
          </a:xfrm>
          <a:prstGeom prst="downArrow">
            <a:avLst/>
          </a:prstGeom>
          <a:solidFill>
            <a:srgbClr val="0070C0"/>
          </a:solidFill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196" y="6349913"/>
            <a:ext cx="3193648" cy="3193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3196" y="9458120"/>
            <a:ext cx="2475358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1600" i="1" dirty="0" smtClean="0"/>
              <a:t>Cartoon: Royal Brinkman</a:t>
            </a:r>
          </a:p>
        </p:txBody>
      </p:sp>
    </p:spTree>
    <p:extLst>
      <p:ext uri="{BB962C8B-B14F-4D97-AF65-F5344CB8AC3E}">
        <p14:creationId xmlns:p14="http://schemas.microsoft.com/office/powerpoint/2010/main" val="355445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b="1" u="none" dirty="0" smtClean="0"/>
              <a:t>(Agro-)</a:t>
            </a:r>
            <a:r>
              <a:rPr lang="nl-BE" sz="4000" b="1" u="none" dirty="0" err="1" smtClean="0"/>
              <a:t>ecological</a:t>
            </a:r>
            <a:r>
              <a:rPr lang="nl-BE" sz="4000" b="1" u="none" dirty="0" smtClean="0"/>
              <a:t> </a:t>
            </a:r>
            <a:r>
              <a:rPr lang="nl-BE" sz="4000" b="1" u="none" dirty="0" err="1" smtClean="0"/>
              <a:t>crop</a:t>
            </a:r>
            <a:r>
              <a:rPr lang="nl-BE" sz="4000" b="1" u="none" dirty="0" smtClean="0"/>
              <a:t> </a:t>
            </a:r>
            <a:r>
              <a:rPr lang="nl-BE" sz="4000" b="1" u="none" dirty="0" err="1" smtClean="0"/>
              <a:t>protection</a:t>
            </a:r>
            <a:endParaRPr lang="nl-BE" sz="4000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6400" indent="0">
              <a:buNone/>
            </a:pPr>
            <a:r>
              <a:rPr lang="nl-BE" sz="4000" dirty="0" err="1" smtClean="0"/>
              <a:t>Based</a:t>
            </a:r>
            <a:r>
              <a:rPr lang="nl-BE" sz="4000" dirty="0" smtClean="0"/>
              <a:t> on </a:t>
            </a:r>
            <a:r>
              <a:rPr lang="nl-BE" sz="4000" dirty="0" err="1" smtClean="0"/>
              <a:t>preventive</a:t>
            </a:r>
            <a:r>
              <a:rPr lang="nl-BE" sz="4000" dirty="0" smtClean="0"/>
              <a:t> </a:t>
            </a:r>
            <a:r>
              <a:rPr lang="nl-BE" sz="4000" dirty="0" err="1" smtClean="0"/>
              <a:t>systemic</a:t>
            </a:r>
            <a:r>
              <a:rPr lang="nl-BE" sz="4000" dirty="0" smtClean="0"/>
              <a:t> approach and </a:t>
            </a:r>
            <a:r>
              <a:rPr lang="nl-BE" sz="4000" dirty="0" err="1" smtClean="0"/>
              <a:t>the</a:t>
            </a:r>
            <a:r>
              <a:rPr lang="nl-BE" sz="4000" dirty="0" smtClean="0"/>
              <a:t> design of a “</a:t>
            </a:r>
            <a:r>
              <a:rPr lang="nl-BE" sz="4000" dirty="0" err="1" smtClean="0"/>
              <a:t>healthy</a:t>
            </a:r>
            <a:r>
              <a:rPr lang="nl-BE" sz="4000" dirty="0" smtClean="0"/>
              <a:t>” agro-</a:t>
            </a:r>
            <a:r>
              <a:rPr lang="nl-BE" sz="4000" dirty="0" err="1" smtClean="0"/>
              <a:t>ecosystem</a:t>
            </a:r>
            <a:endParaRPr lang="nl-BE" sz="4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BE" sz="4000" dirty="0" err="1" smtClean="0"/>
              <a:t>Fostering</a:t>
            </a:r>
            <a:r>
              <a:rPr lang="nl-BE" sz="4000" dirty="0" smtClean="0"/>
              <a:t> </a:t>
            </a:r>
            <a:r>
              <a:rPr lang="nl-BE" sz="4000" dirty="0" err="1" smtClean="0"/>
              <a:t>soil</a:t>
            </a:r>
            <a:r>
              <a:rPr lang="nl-BE" sz="4000" dirty="0" smtClean="0"/>
              <a:t> health and </a:t>
            </a:r>
            <a:r>
              <a:rPr lang="nl-BE" sz="4000" dirty="0" err="1" smtClean="0"/>
              <a:t>growing</a:t>
            </a:r>
            <a:r>
              <a:rPr lang="nl-BE" sz="4000" dirty="0" smtClean="0"/>
              <a:t> </a:t>
            </a:r>
            <a:r>
              <a:rPr lang="nl-BE" sz="4000" dirty="0" err="1" smtClean="0"/>
              <a:t>healthy</a:t>
            </a:r>
            <a:r>
              <a:rPr lang="nl-BE" sz="4000" dirty="0" smtClean="0"/>
              <a:t> </a:t>
            </a:r>
            <a:r>
              <a:rPr lang="nl-BE" sz="4000" dirty="0" err="1" smtClean="0"/>
              <a:t>plants</a:t>
            </a:r>
            <a:endParaRPr lang="nl-BE" sz="4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BE" sz="4000" dirty="0" err="1" smtClean="0"/>
              <a:t>Increasing</a:t>
            </a:r>
            <a:r>
              <a:rPr lang="nl-BE" sz="4000" dirty="0" smtClean="0"/>
              <a:t> </a:t>
            </a:r>
            <a:r>
              <a:rPr lang="nl-BE" sz="4000" dirty="0" err="1" smtClean="0"/>
              <a:t>beneficial</a:t>
            </a:r>
            <a:r>
              <a:rPr lang="nl-BE" sz="4000" dirty="0" smtClean="0"/>
              <a:t> </a:t>
            </a:r>
            <a:r>
              <a:rPr lang="nl-BE" sz="4000" dirty="0" err="1" smtClean="0"/>
              <a:t>populations</a:t>
            </a:r>
            <a:r>
              <a:rPr lang="nl-BE" sz="4000" dirty="0" smtClean="0"/>
              <a:t> and </a:t>
            </a:r>
            <a:r>
              <a:rPr lang="nl-BE" sz="4000" dirty="0" err="1" smtClean="0"/>
              <a:t>reducing</a:t>
            </a:r>
            <a:r>
              <a:rPr lang="nl-BE" sz="4000" dirty="0" smtClean="0"/>
              <a:t> pest </a:t>
            </a:r>
            <a:r>
              <a:rPr lang="nl-BE" sz="4000" dirty="0" err="1" smtClean="0"/>
              <a:t>populations</a:t>
            </a:r>
            <a:endParaRPr lang="nl-BE" sz="4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BE" sz="4000" dirty="0" smtClean="0"/>
              <a:t>Pest management </a:t>
            </a:r>
            <a:r>
              <a:rPr lang="nl-BE" sz="4000" dirty="0" err="1" smtClean="0"/>
              <a:t>strategies</a:t>
            </a:r>
            <a:r>
              <a:rPr lang="nl-BE" sz="4000" dirty="0" smtClean="0"/>
              <a:t> are </a:t>
            </a:r>
            <a:r>
              <a:rPr lang="nl-BE" sz="4000" dirty="0" err="1" smtClean="0"/>
              <a:t>based</a:t>
            </a:r>
            <a:r>
              <a:rPr lang="nl-BE" sz="4000" dirty="0" smtClean="0"/>
              <a:t> on </a:t>
            </a:r>
            <a:r>
              <a:rPr lang="nl-BE" sz="4000" dirty="0" err="1" smtClean="0"/>
              <a:t>sanitation</a:t>
            </a:r>
            <a:r>
              <a:rPr lang="nl-BE" sz="4000" dirty="0" smtClean="0"/>
              <a:t>, habitat </a:t>
            </a:r>
            <a:r>
              <a:rPr lang="nl-BE" sz="4000" dirty="0" err="1" smtClean="0"/>
              <a:t>manipulation</a:t>
            </a:r>
            <a:r>
              <a:rPr lang="nl-BE" sz="4000" dirty="0" smtClean="0"/>
              <a:t> and </a:t>
            </a:r>
            <a:r>
              <a:rPr lang="nl-BE" sz="4000" dirty="0" err="1" smtClean="0"/>
              <a:t>conservation</a:t>
            </a:r>
            <a:r>
              <a:rPr lang="nl-BE" sz="4000" dirty="0" smtClean="0"/>
              <a:t> </a:t>
            </a:r>
            <a:r>
              <a:rPr lang="nl-BE" sz="4000" dirty="0" err="1" smtClean="0"/>
              <a:t>biological</a:t>
            </a:r>
            <a:r>
              <a:rPr lang="nl-BE" sz="4000" dirty="0" smtClean="0"/>
              <a:t> control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4000" dirty="0" err="1" smtClean="0"/>
              <a:t>Curative</a:t>
            </a:r>
            <a:r>
              <a:rPr lang="nl-BE" sz="4000" dirty="0" smtClean="0"/>
              <a:t> </a:t>
            </a:r>
            <a:r>
              <a:rPr lang="nl-BE" sz="4000" dirty="0" err="1" smtClean="0"/>
              <a:t>techniques</a:t>
            </a:r>
            <a:r>
              <a:rPr lang="nl-BE" sz="4000" dirty="0" smtClean="0"/>
              <a:t>, </a:t>
            </a:r>
            <a:r>
              <a:rPr lang="nl-BE" sz="4000" dirty="0" err="1" smtClean="0"/>
              <a:t>including</a:t>
            </a:r>
            <a:r>
              <a:rPr lang="nl-BE" sz="4000" dirty="0" smtClean="0"/>
              <a:t> </a:t>
            </a:r>
            <a:r>
              <a:rPr lang="nl-BE" sz="4000" dirty="0" err="1" smtClean="0"/>
              <a:t>the</a:t>
            </a:r>
            <a:r>
              <a:rPr lang="nl-BE" sz="4000" dirty="0" smtClean="0"/>
              <a:t> </a:t>
            </a:r>
            <a:r>
              <a:rPr lang="nl-BE" sz="4000" dirty="0" err="1" smtClean="0"/>
              <a:t>use</a:t>
            </a:r>
            <a:r>
              <a:rPr lang="nl-BE" sz="4000" dirty="0" smtClean="0"/>
              <a:t> of </a:t>
            </a:r>
            <a:r>
              <a:rPr lang="nl-BE" sz="4000" dirty="0" err="1" smtClean="0"/>
              <a:t>synthetic</a:t>
            </a:r>
            <a:r>
              <a:rPr lang="nl-BE" sz="4000" dirty="0" smtClean="0"/>
              <a:t> pesticides, are a last resort </a:t>
            </a:r>
            <a:r>
              <a:rPr lang="nl-BE" sz="4000" i="1" dirty="0" smtClean="0"/>
              <a:t>(= </a:t>
            </a:r>
            <a:r>
              <a:rPr lang="nl-BE" sz="4000" i="1" dirty="0" err="1" smtClean="0"/>
              <a:t>difference</a:t>
            </a:r>
            <a:r>
              <a:rPr lang="nl-BE" sz="4000" i="1" dirty="0" smtClean="0"/>
              <a:t> </a:t>
            </a:r>
            <a:r>
              <a:rPr lang="nl-BE" sz="4000" i="1" dirty="0" err="1" smtClean="0"/>
              <a:t>with</a:t>
            </a:r>
            <a:r>
              <a:rPr lang="nl-BE" sz="4000" i="1" dirty="0" smtClean="0"/>
              <a:t> </a:t>
            </a:r>
            <a:r>
              <a:rPr lang="nl-BE" sz="4000" i="1" dirty="0" err="1" smtClean="0"/>
              <a:t>organic</a:t>
            </a:r>
            <a:r>
              <a:rPr lang="nl-BE" sz="4000" i="1" dirty="0" smtClean="0"/>
              <a:t> </a:t>
            </a:r>
            <a:r>
              <a:rPr lang="nl-BE" sz="4000" i="1" dirty="0" err="1" smtClean="0"/>
              <a:t>farming</a:t>
            </a:r>
            <a:r>
              <a:rPr lang="nl-BE" sz="4000" dirty="0" smtClean="0"/>
              <a:t>)</a:t>
            </a:r>
            <a:endParaRPr lang="nl-BE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3386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nl-BE" sz="5400" u="none" dirty="0" err="1" smtClean="0"/>
              <a:t>From</a:t>
            </a:r>
            <a:r>
              <a:rPr lang="nl-BE" sz="5400" u="none" dirty="0" smtClean="0"/>
              <a:t> </a:t>
            </a:r>
            <a:r>
              <a:rPr lang="nl-BE" sz="5400" u="none" dirty="0" err="1" smtClean="0"/>
              <a:t>crop</a:t>
            </a:r>
            <a:r>
              <a:rPr lang="nl-BE" sz="5400" u="none" dirty="0" smtClean="0"/>
              <a:t> </a:t>
            </a:r>
            <a:r>
              <a:rPr lang="nl-BE" sz="5400" u="none" dirty="0" err="1" smtClean="0"/>
              <a:t>protection</a:t>
            </a:r>
            <a:r>
              <a:rPr lang="nl-BE" sz="5400" u="none" dirty="0" smtClean="0"/>
              <a:t> </a:t>
            </a:r>
            <a:r>
              <a:rPr lang="nl-BE" sz="5400" u="none" dirty="0" err="1" smtClean="0"/>
              <a:t>to</a:t>
            </a:r>
            <a:r>
              <a:rPr lang="nl-BE" sz="5400" u="none" dirty="0" smtClean="0"/>
              <a:t> bio-</a:t>
            </a:r>
            <a:r>
              <a:rPr lang="nl-BE" sz="5400" u="none" dirty="0" err="1" smtClean="0"/>
              <a:t>inspired</a:t>
            </a:r>
            <a:r>
              <a:rPr lang="nl-BE" sz="5400" u="none" dirty="0" smtClean="0"/>
              <a:t> plant health management</a:t>
            </a:r>
            <a:endParaRPr lang="nl-BE" sz="5400" u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3414" y="7046166"/>
            <a:ext cx="15191026" cy="583200"/>
          </a:xfrm>
        </p:spPr>
        <p:txBody>
          <a:bodyPr/>
          <a:lstStyle/>
          <a:p>
            <a:r>
              <a:rPr lang="nl-BE" dirty="0" smtClean="0"/>
              <a:t>Monica Höfte – </a:t>
            </a:r>
            <a:r>
              <a:rPr lang="nl-BE" dirty="0" err="1" smtClean="0"/>
              <a:t>June</a:t>
            </a:r>
            <a:r>
              <a:rPr lang="nl-BE" dirty="0" smtClean="0"/>
              <a:t> 2, 2022</a:t>
            </a:r>
            <a:endParaRPr lang="nl-BE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10938920" y="558144"/>
            <a:ext cx="5535520" cy="576542"/>
          </a:xfrm>
        </p:spPr>
        <p:txBody>
          <a:bodyPr/>
          <a:lstStyle/>
          <a:p>
            <a:r>
              <a:rPr lang="nl-BE" dirty="0" err="1"/>
              <a:t>Department</a:t>
            </a:r>
            <a:r>
              <a:rPr lang="nl-BE" dirty="0"/>
              <a:t> </a:t>
            </a:r>
            <a:r>
              <a:rPr lang="nl-BE" dirty="0" err="1"/>
              <a:t>plants</a:t>
            </a:r>
            <a:r>
              <a:rPr lang="nl-BE" dirty="0"/>
              <a:t> and </a:t>
            </a:r>
            <a:r>
              <a:rPr lang="nl-BE" dirty="0" err="1" smtClean="0"/>
              <a:t>crops</a:t>
            </a:r>
            <a:endParaRPr lang="nl-BE" dirty="0" smtClean="0"/>
          </a:p>
          <a:p>
            <a:r>
              <a:rPr lang="nl-BE" dirty="0" err="1" smtClean="0"/>
              <a:t>Laboratory</a:t>
            </a:r>
            <a:r>
              <a:rPr lang="nl-BE" dirty="0" smtClean="0"/>
              <a:t> of </a:t>
            </a:r>
            <a:r>
              <a:rPr lang="nl-BE" dirty="0" err="1" smtClean="0"/>
              <a:t>Phytopathology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487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b="1" u="none" dirty="0" err="1" smtClean="0"/>
              <a:t>Transition</a:t>
            </a:r>
            <a:r>
              <a:rPr lang="nl-BE" sz="4000" b="1" u="none" dirty="0" smtClean="0"/>
              <a:t> </a:t>
            </a:r>
            <a:r>
              <a:rPr lang="nl-BE" sz="4000" b="1" u="none" dirty="0" err="1" smtClean="0"/>
              <a:t>toward</a:t>
            </a:r>
            <a:r>
              <a:rPr lang="nl-BE" sz="4000" b="1" u="none" dirty="0" smtClean="0"/>
              <a:t> </a:t>
            </a:r>
            <a:r>
              <a:rPr lang="nl-BE" sz="4000" b="1" u="none" dirty="0" err="1" smtClean="0"/>
              <a:t>sustainable</a:t>
            </a:r>
            <a:r>
              <a:rPr lang="nl-BE" sz="4000" b="1" u="none" dirty="0" smtClean="0"/>
              <a:t> </a:t>
            </a:r>
            <a:r>
              <a:rPr lang="nl-BE" sz="4000" b="1" u="none" dirty="0" err="1" smtClean="0"/>
              <a:t>intensification</a:t>
            </a:r>
            <a:endParaRPr lang="nl-BE" sz="4000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25" y="1238179"/>
            <a:ext cx="15699575" cy="6696000"/>
          </a:xfrm>
        </p:spPr>
        <p:txBody>
          <a:bodyPr>
            <a:normAutofit fontScale="92500" lnSpcReduction="10000"/>
          </a:bodyPr>
          <a:lstStyle/>
          <a:p>
            <a:pPr marL="86400" indent="0">
              <a:buNone/>
            </a:pPr>
            <a:r>
              <a:rPr lang="nl-BE" sz="4000" dirty="0" smtClean="0">
                <a:solidFill>
                  <a:srgbClr val="0070C0"/>
                </a:solidFill>
              </a:rPr>
              <a:t>“</a:t>
            </a:r>
            <a:r>
              <a:rPr lang="nl-BE" sz="4000" dirty="0" err="1" smtClean="0">
                <a:solidFill>
                  <a:srgbClr val="0070C0"/>
                </a:solidFill>
              </a:rPr>
              <a:t>Increase</a:t>
            </a:r>
            <a:r>
              <a:rPr lang="nl-BE" sz="4000" dirty="0" smtClean="0">
                <a:solidFill>
                  <a:srgbClr val="0070C0"/>
                </a:solidFill>
              </a:rPr>
              <a:t> overall system performance without net </a:t>
            </a:r>
            <a:r>
              <a:rPr lang="nl-BE" sz="4000" dirty="0" err="1" smtClean="0">
                <a:solidFill>
                  <a:srgbClr val="0070C0"/>
                </a:solidFill>
              </a:rPr>
              <a:t>environmental</a:t>
            </a:r>
            <a:r>
              <a:rPr lang="nl-BE" sz="4000" dirty="0" smtClean="0">
                <a:solidFill>
                  <a:srgbClr val="0070C0"/>
                </a:solidFill>
              </a:rPr>
              <a:t> </a:t>
            </a:r>
            <a:r>
              <a:rPr lang="nl-BE" sz="4000" dirty="0" err="1" smtClean="0">
                <a:solidFill>
                  <a:srgbClr val="0070C0"/>
                </a:solidFill>
              </a:rPr>
              <a:t>cost</a:t>
            </a:r>
            <a:r>
              <a:rPr lang="nl-BE" sz="4000" dirty="0" smtClean="0">
                <a:solidFill>
                  <a:srgbClr val="0070C0"/>
                </a:solidFill>
              </a:rPr>
              <a:t>”</a:t>
            </a:r>
          </a:p>
          <a:p>
            <a:pPr marL="86400" indent="0">
              <a:buNone/>
            </a:pPr>
            <a:endParaRPr lang="nl-BE" sz="4000" dirty="0" smtClean="0">
              <a:solidFill>
                <a:srgbClr val="0070C0"/>
              </a:solidFill>
            </a:endParaRPr>
          </a:p>
          <a:p>
            <a:pPr marL="86400" indent="0">
              <a:buNone/>
            </a:pPr>
            <a:r>
              <a:rPr lang="nl-BE" sz="4000" dirty="0" smtClean="0">
                <a:solidFill>
                  <a:srgbClr val="0070C0"/>
                </a:solidFill>
              </a:rPr>
              <a:t>Efficiency</a:t>
            </a:r>
            <a:r>
              <a:rPr lang="nl-BE" sz="4000" dirty="0" smtClean="0"/>
              <a:t>: make </a:t>
            </a:r>
            <a:r>
              <a:rPr lang="nl-BE" sz="4000" dirty="0" err="1" smtClean="0"/>
              <a:t>better</a:t>
            </a:r>
            <a:r>
              <a:rPr lang="nl-BE" sz="4000" dirty="0" smtClean="0"/>
              <a:t> </a:t>
            </a:r>
            <a:r>
              <a:rPr lang="nl-BE" sz="4000" dirty="0" err="1" smtClean="0"/>
              <a:t>use</a:t>
            </a:r>
            <a:r>
              <a:rPr lang="nl-BE" sz="4000" dirty="0" smtClean="0"/>
              <a:t> of resources </a:t>
            </a:r>
            <a:r>
              <a:rPr lang="nl-BE" sz="4000" dirty="0" err="1" smtClean="0"/>
              <a:t>within</a:t>
            </a:r>
            <a:r>
              <a:rPr lang="nl-BE" sz="4000" dirty="0" smtClean="0"/>
              <a:t> </a:t>
            </a:r>
            <a:r>
              <a:rPr lang="nl-BE" sz="4000" dirty="0" err="1" smtClean="0"/>
              <a:t>existing</a:t>
            </a:r>
            <a:r>
              <a:rPr lang="nl-BE" sz="4000" dirty="0" smtClean="0"/>
              <a:t> farm </a:t>
            </a:r>
            <a:r>
              <a:rPr lang="nl-BE" sz="4000" dirty="0" err="1" smtClean="0"/>
              <a:t>configurations</a:t>
            </a:r>
            <a:r>
              <a:rPr lang="nl-BE" sz="4000" dirty="0" smtClean="0"/>
              <a:t>            Precision </a:t>
            </a:r>
            <a:r>
              <a:rPr lang="nl-BE" sz="4000" dirty="0" err="1" smtClean="0"/>
              <a:t>farming</a:t>
            </a:r>
            <a:r>
              <a:rPr lang="nl-BE" sz="4000" dirty="0" smtClean="0"/>
              <a:t>, </a:t>
            </a:r>
            <a:r>
              <a:rPr lang="nl-BE" sz="4000" dirty="0" err="1" smtClean="0"/>
              <a:t>Decision</a:t>
            </a:r>
            <a:r>
              <a:rPr lang="nl-BE" sz="4000" dirty="0" smtClean="0"/>
              <a:t> Support Systems, ..</a:t>
            </a:r>
          </a:p>
          <a:p>
            <a:pPr marL="86400" indent="0">
              <a:buNone/>
            </a:pPr>
            <a:endParaRPr lang="nl-BE" sz="4000" dirty="0">
              <a:solidFill>
                <a:srgbClr val="0070C0"/>
              </a:solidFill>
            </a:endParaRPr>
          </a:p>
          <a:p>
            <a:pPr marL="86400" indent="0">
              <a:buNone/>
            </a:pPr>
            <a:r>
              <a:rPr lang="nl-BE" sz="4000" dirty="0" err="1" smtClean="0">
                <a:solidFill>
                  <a:srgbClr val="0070C0"/>
                </a:solidFill>
              </a:rPr>
              <a:t>Substitution</a:t>
            </a:r>
            <a:r>
              <a:rPr lang="nl-BE" sz="4000" dirty="0" smtClean="0">
                <a:solidFill>
                  <a:srgbClr val="0070C0"/>
                </a:solidFill>
              </a:rPr>
              <a:t>: </a:t>
            </a:r>
            <a:r>
              <a:rPr lang="nl-BE" sz="4000" dirty="0" err="1" smtClean="0"/>
              <a:t>Replacement</a:t>
            </a:r>
            <a:r>
              <a:rPr lang="nl-BE" sz="4000" dirty="0" smtClean="0"/>
              <a:t> of </a:t>
            </a:r>
            <a:r>
              <a:rPr lang="nl-BE" sz="4000" dirty="0" err="1" smtClean="0"/>
              <a:t>technologies</a:t>
            </a:r>
            <a:r>
              <a:rPr lang="nl-BE" sz="4000" dirty="0" smtClean="0"/>
              <a:t> and </a:t>
            </a:r>
            <a:r>
              <a:rPr lang="nl-BE" sz="4000" dirty="0" err="1" smtClean="0"/>
              <a:t>practices</a:t>
            </a:r>
            <a:r>
              <a:rPr lang="nl-BE" sz="4000" dirty="0" smtClean="0"/>
              <a:t> </a:t>
            </a:r>
          </a:p>
          <a:p>
            <a:pPr marL="86400" indent="0">
              <a:buNone/>
            </a:pPr>
            <a:r>
              <a:rPr lang="nl-BE" sz="4000" dirty="0" smtClean="0"/>
              <a:t>New </a:t>
            </a:r>
            <a:r>
              <a:rPr lang="nl-BE" sz="4000" dirty="0" err="1" smtClean="0"/>
              <a:t>crop</a:t>
            </a:r>
            <a:r>
              <a:rPr lang="nl-BE" sz="4000" dirty="0" smtClean="0"/>
              <a:t> </a:t>
            </a:r>
            <a:r>
              <a:rPr lang="nl-BE" sz="4000" dirty="0" err="1" smtClean="0"/>
              <a:t>varieties</a:t>
            </a:r>
            <a:r>
              <a:rPr lang="nl-BE" sz="4000" dirty="0"/>
              <a:t> </a:t>
            </a:r>
            <a:r>
              <a:rPr lang="nl-BE" sz="4000" dirty="0" err="1" smtClean="0"/>
              <a:t>with</a:t>
            </a:r>
            <a:r>
              <a:rPr lang="nl-BE" sz="4000" dirty="0" smtClean="0"/>
              <a:t> </a:t>
            </a:r>
            <a:r>
              <a:rPr lang="nl-BE" sz="4000" dirty="0" err="1" smtClean="0"/>
              <a:t>tolerance</a:t>
            </a:r>
            <a:r>
              <a:rPr lang="nl-BE" sz="4000" dirty="0" smtClean="0"/>
              <a:t> </a:t>
            </a:r>
            <a:r>
              <a:rPr lang="nl-BE" sz="4000" dirty="0" err="1" smtClean="0"/>
              <a:t>to</a:t>
            </a:r>
            <a:r>
              <a:rPr lang="nl-BE" sz="4000" dirty="0" smtClean="0"/>
              <a:t> </a:t>
            </a:r>
            <a:r>
              <a:rPr lang="nl-BE" sz="4000" dirty="0" err="1" smtClean="0"/>
              <a:t>biotic</a:t>
            </a:r>
            <a:r>
              <a:rPr lang="nl-BE" sz="4000" dirty="0" smtClean="0"/>
              <a:t> and </a:t>
            </a:r>
            <a:r>
              <a:rPr lang="nl-BE" sz="4000" dirty="0" err="1" smtClean="0"/>
              <a:t>abiotic</a:t>
            </a:r>
            <a:r>
              <a:rPr lang="nl-BE" sz="4000" dirty="0" smtClean="0"/>
              <a:t> stress, </a:t>
            </a:r>
            <a:r>
              <a:rPr lang="nl-BE" sz="4000" dirty="0" err="1" smtClean="0"/>
              <a:t>biopesticides</a:t>
            </a:r>
            <a:r>
              <a:rPr lang="nl-BE" sz="4000" dirty="0" smtClean="0"/>
              <a:t>, plant </a:t>
            </a:r>
            <a:r>
              <a:rPr lang="nl-BE" sz="4000" dirty="0" err="1" smtClean="0"/>
              <a:t>defense</a:t>
            </a:r>
            <a:r>
              <a:rPr lang="nl-BE" sz="4000" dirty="0" smtClean="0"/>
              <a:t> stimulators, </a:t>
            </a:r>
            <a:r>
              <a:rPr lang="nl-BE" sz="4000" dirty="0" err="1" smtClean="0"/>
              <a:t>RNAi</a:t>
            </a:r>
            <a:r>
              <a:rPr lang="nl-BE" sz="4000" dirty="0" smtClean="0"/>
              <a:t>, ..</a:t>
            </a:r>
          </a:p>
          <a:p>
            <a:pPr marL="86400" indent="0">
              <a:buNone/>
            </a:pPr>
            <a:endParaRPr lang="nl-BE" sz="4000" dirty="0"/>
          </a:p>
          <a:p>
            <a:pPr marL="86400" indent="0">
              <a:buNone/>
            </a:pPr>
            <a:r>
              <a:rPr lang="nl-BE" sz="4000" dirty="0" err="1" smtClean="0">
                <a:solidFill>
                  <a:srgbClr val="0070C0"/>
                </a:solidFill>
              </a:rPr>
              <a:t>Redesign</a:t>
            </a:r>
            <a:r>
              <a:rPr lang="nl-BE" sz="4000" dirty="0" smtClean="0">
                <a:solidFill>
                  <a:srgbClr val="0070C0"/>
                </a:solidFill>
              </a:rPr>
              <a:t> of agro-</a:t>
            </a:r>
            <a:r>
              <a:rPr lang="nl-BE" sz="4000" dirty="0" err="1" smtClean="0">
                <a:solidFill>
                  <a:srgbClr val="0070C0"/>
                </a:solidFill>
              </a:rPr>
              <a:t>ecosystems</a:t>
            </a:r>
            <a:r>
              <a:rPr lang="nl-BE" sz="4000" dirty="0" smtClean="0">
                <a:solidFill>
                  <a:srgbClr val="0070C0"/>
                </a:solidFill>
              </a:rPr>
              <a:t>: </a:t>
            </a:r>
            <a:r>
              <a:rPr lang="nl-BE" sz="4000" dirty="0" err="1" smtClean="0"/>
              <a:t>diversification</a:t>
            </a:r>
            <a:r>
              <a:rPr lang="nl-BE" sz="4000" dirty="0" smtClean="0"/>
              <a:t> </a:t>
            </a:r>
            <a:r>
              <a:rPr lang="nl-BE" sz="4000" dirty="0" err="1" smtClean="0"/>
              <a:t>to</a:t>
            </a:r>
            <a:r>
              <a:rPr lang="nl-BE" sz="4000" dirty="0" smtClean="0"/>
              <a:t> </a:t>
            </a:r>
            <a:r>
              <a:rPr lang="nl-BE" sz="4000" dirty="0" err="1" smtClean="0"/>
              <a:t>strenghthen</a:t>
            </a:r>
            <a:r>
              <a:rPr lang="nl-BE" sz="4000" dirty="0" smtClean="0"/>
              <a:t> </a:t>
            </a:r>
            <a:r>
              <a:rPr lang="nl-BE" sz="4000" dirty="0" err="1" smtClean="0"/>
              <a:t>resilience</a:t>
            </a:r>
            <a:endParaRPr lang="nl-BE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20</a:t>
            </a:fld>
            <a:endParaRPr lang="en-GB" noProof="0" dirty="0"/>
          </a:p>
        </p:txBody>
      </p:sp>
      <p:sp>
        <p:nvSpPr>
          <p:cNvPr id="5" name="Right Arrow 4"/>
          <p:cNvSpPr/>
          <p:nvPr/>
        </p:nvSpPr>
        <p:spPr>
          <a:xfrm>
            <a:off x="4298618" y="3305745"/>
            <a:ext cx="914400" cy="300037"/>
          </a:xfrm>
          <a:prstGeom prst="rightArrow">
            <a:avLst/>
          </a:prstGeom>
          <a:solidFill>
            <a:srgbClr val="0070C0"/>
          </a:solidFill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ight Arrow 5"/>
          <p:cNvSpPr/>
          <p:nvPr/>
        </p:nvSpPr>
        <p:spPr>
          <a:xfrm>
            <a:off x="12995395" y="4551451"/>
            <a:ext cx="914400" cy="300037"/>
          </a:xfrm>
          <a:prstGeom prst="rightArrow">
            <a:avLst/>
          </a:prstGeom>
          <a:solidFill>
            <a:srgbClr val="0070C0"/>
          </a:solidFill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xtBox 6"/>
          <p:cNvSpPr txBox="1"/>
          <p:nvPr/>
        </p:nvSpPr>
        <p:spPr>
          <a:xfrm>
            <a:off x="11938302" y="9027774"/>
            <a:ext cx="3028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000" i="1" dirty="0" err="1" smtClean="0"/>
              <a:t>Pretty</a:t>
            </a:r>
            <a:r>
              <a:rPr lang="nl-BE" sz="2000" i="1" dirty="0" smtClean="0"/>
              <a:t>, 2018 </a:t>
            </a:r>
            <a:r>
              <a:rPr lang="nl-BE" sz="2000" i="1" dirty="0" err="1" smtClean="0"/>
              <a:t>Science</a:t>
            </a:r>
            <a:r>
              <a:rPr lang="nl-BE" sz="2000" i="1" dirty="0" smtClean="0"/>
              <a:t> 362</a:t>
            </a:r>
          </a:p>
        </p:txBody>
      </p:sp>
    </p:spTree>
    <p:extLst>
      <p:ext uri="{BB962C8B-B14F-4D97-AF65-F5344CB8AC3E}">
        <p14:creationId xmlns:p14="http://schemas.microsoft.com/office/powerpoint/2010/main" val="8297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21</a:t>
            </a:fld>
            <a:endParaRPr lang="en-GB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981" y="960924"/>
            <a:ext cx="12433301" cy="82474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957246" y="9224848"/>
            <a:ext cx="4825360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https://hal.inrae.fr/hal-02944872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863693"/>
          </a:xfrm>
        </p:spPr>
        <p:txBody>
          <a:bodyPr/>
          <a:lstStyle/>
          <a:p>
            <a:r>
              <a:rPr lang="nl-BE" sz="4000" b="1" u="none" dirty="0" err="1" smtClean="0"/>
              <a:t>Possible</a:t>
            </a:r>
            <a:r>
              <a:rPr lang="nl-BE" sz="4000" b="1" u="none" dirty="0" smtClean="0"/>
              <a:t> </a:t>
            </a:r>
            <a:r>
              <a:rPr lang="nl-BE" sz="4000" b="1" u="none" dirty="0" err="1" smtClean="0"/>
              <a:t>Transition</a:t>
            </a:r>
            <a:r>
              <a:rPr lang="nl-BE" sz="4000" b="1" u="none" dirty="0" smtClean="0"/>
              <a:t> </a:t>
            </a:r>
            <a:r>
              <a:rPr lang="nl-BE" sz="4000" b="1" u="none" dirty="0" err="1" smtClean="0"/>
              <a:t>scenarios</a:t>
            </a:r>
            <a:endParaRPr lang="nl-BE" sz="4000" b="1" u="none" dirty="0"/>
          </a:p>
        </p:txBody>
      </p:sp>
    </p:spTree>
    <p:extLst>
      <p:ext uri="{BB962C8B-B14F-4D97-AF65-F5344CB8AC3E}">
        <p14:creationId xmlns:p14="http://schemas.microsoft.com/office/powerpoint/2010/main" val="29243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22</a:t>
            </a:fld>
            <a:endParaRPr lang="en-GB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461" y="384043"/>
            <a:ext cx="11586120" cy="87313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871521" y="9208347"/>
            <a:ext cx="4825360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https://hal.inrae.fr/hal-02944872</a:t>
            </a:r>
          </a:p>
        </p:txBody>
      </p:sp>
    </p:spTree>
    <p:extLst>
      <p:ext uri="{BB962C8B-B14F-4D97-AF65-F5344CB8AC3E}">
        <p14:creationId xmlns:p14="http://schemas.microsoft.com/office/powerpoint/2010/main" val="26814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987" y="1035215"/>
            <a:ext cx="15699575" cy="6696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23</a:t>
            </a:fld>
            <a:endParaRPr lang="en-GB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776" y="746270"/>
            <a:ext cx="11124856" cy="82024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871521" y="9208347"/>
            <a:ext cx="4825360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https://hal.inrae.fr/hal-02944872</a:t>
            </a:r>
          </a:p>
        </p:txBody>
      </p:sp>
    </p:spTree>
    <p:extLst>
      <p:ext uri="{BB962C8B-B14F-4D97-AF65-F5344CB8AC3E}">
        <p14:creationId xmlns:p14="http://schemas.microsoft.com/office/powerpoint/2010/main" val="93205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b="1" u="none" dirty="0" smtClean="0"/>
              <a:t>Take home </a:t>
            </a:r>
            <a:r>
              <a:rPr lang="nl-BE" sz="4000" b="1" u="none" dirty="0" err="1" smtClean="0"/>
              <a:t>message</a:t>
            </a:r>
            <a:endParaRPr lang="nl-BE" sz="4000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25" y="1422964"/>
            <a:ext cx="15699575" cy="66960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sz="4000" dirty="0" err="1" smtClean="0"/>
              <a:t>Sustainable</a:t>
            </a:r>
            <a:r>
              <a:rPr lang="nl-BE" sz="4000" dirty="0" smtClean="0"/>
              <a:t> </a:t>
            </a:r>
            <a:r>
              <a:rPr lang="nl-BE" sz="4000" dirty="0" err="1" smtClean="0"/>
              <a:t>intensification</a:t>
            </a:r>
            <a:r>
              <a:rPr lang="nl-BE" sz="4000" dirty="0" smtClean="0"/>
              <a:t> (</a:t>
            </a:r>
            <a:r>
              <a:rPr lang="nl-BE" sz="4000" i="1" dirty="0" smtClean="0"/>
              <a:t>efficiency, </a:t>
            </a:r>
            <a:r>
              <a:rPr lang="nl-BE" sz="4000" i="1" dirty="0" err="1" smtClean="0"/>
              <a:t>substitution</a:t>
            </a:r>
            <a:r>
              <a:rPr lang="nl-BE" sz="4000" i="1" dirty="0" smtClean="0"/>
              <a:t>, </a:t>
            </a:r>
            <a:r>
              <a:rPr lang="nl-BE" sz="4000" i="1" dirty="0" err="1" smtClean="0"/>
              <a:t>redesign</a:t>
            </a:r>
            <a:r>
              <a:rPr lang="nl-BE" sz="4000" dirty="0" smtClean="0"/>
              <a:t>) is </a:t>
            </a:r>
            <a:r>
              <a:rPr lang="nl-BE" sz="4000" dirty="0" err="1" smtClean="0"/>
              <a:t>essential</a:t>
            </a:r>
            <a:r>
              <a:rPr lang="nl-BE" sz="4000" dirty="0" smtClean="0"/>
              <a:t> </a:t>
            </a:r>
            <a:r>
              <a:rPr lang="nl-BE" sz="4000" dirty="0" err="1" smtClean="0"/>
              <a:t>to</a:t>
            </a:r>
            <a:r>
              <a:rPr lang="nl-BE" sz="4000" dirty="0" smtClean="0"/>
              <a:t> meet </a:t>
            </a:r>
            <a:r>
              <a:rPr lang="nl-BE" sz="4000" dirty="0" err="1" smtClean="0"/>
              <a:t>the</a:t>
            </a:r>
            <a:r>
              <a:rPr lang="nl-BE" sz="4000" dirty="0" smtClean="0"/>
              <a:t> </a:t>
            </a:r>
            <a:r>
              <a:rPr lang="nl-BE" sz="4000" dirty="0" err="1" smtClean="0"/>
              <a:t>global</a:t>
            </a:r>
            <a:r>
              <a:rPr lang="nl-BE" sz="4000" dirty="0" smtClean="0"/>
              <a:t> </a:t>
            </a:r>
            <a:r>
              <a:rPr lang="nl-BE" sz="4000" dirty="0" err="1" smtClean="0"/>
              <a:t>demands</a:t>
            </a:r>
            <a:r>
              <a:rPr lang="nl-BE" sz="4000" dirty="0" smtClean="0"/>
              <a:t> </a:t>
            </a:r>
            <a:r>
              <a:rPr lang="nl-BE" sz="4000" dirty="0" err="1" smtClean="0"/>
              <a:t>for</a:t>
            </a:r>
            <a:r>
              <a:rPr lang="nl-BE" sz="4000" dirty="0" smtClean="0"/>
              <a:t> </a:t>
            </a:r>
            <a:r>
              <a:rPr lang="nl-BE" sz="4000" dirty="0" err="1" smtClean="0"/>
              <a:t>agricultural</a:t>
            </a:r>
            <a:r>
              <a:rPr lang="nl-BE" sz="4000" dirty="0" smtClean="0"/>
              <a:t> food </a:t>
            </a:r>
            <a:r>
              <a:rPr lang="nl-BE" sz="4000" dirty="0" err="1" smtClean="0"/>
              <a:t>crops</a:t>
            </a:r>
            <a:endParaRPr lang="nl-BE" sz="4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BE" sz="4000" dirty="0" smtClean="0"/>
              <a:t>The </a:t>
            </a:r>
            <a:r>
              <a:rPr lang="nl-BE" sz="4000" dirty="0" err="1" smtClean="0"/>
              <a:t>current</a:t>
            </a:r>
            <a:r>
              <a:rPr lang="nl-BE" sz="4000" dirty="0" smtClean="0"/>
              <a:t> </a:t>
            </a:r>
            <a:r>
              <a:rPr lang="nl-BE" sz="4000" dirty="0" err="1" smtClean="0"/>
              <a:t>agricultural</a:t>
            </a:r>
            <a:r>
              <a:rPr lang="nl-BE" sz="4000" dirty="0" smtClean="0"/>
              <a:t> system is </a:t>
            </a:r>
            <a:r>
              <a:rPr lang="nl-BE" sz="4000" dirty="0" err="1" smtClean="0"/>
              <a:t>mainly</a:t>
            </a:r>
            <a:r>
              <a:rPr lang="nl-BE" sz="4000" dirty="0" smtClean="0"/>
              <a:t> </a:t>
            </a:r>
            <a:r>
              <a:rPr lang="nl-BE" sz="4000" dirty="0" err="1" smtClean="0"/>
              <a:t>based</a:t>
            </a:r>
            <a:r>
              <a:rPr lang="nl-BE" sz="4000" dirty="0" smtClean="0"/>
              <a:t> on </a:t>
            </a:r>
            <a:r>
              <a:rPr lang="nl-BE" sz="4000" dirty="0" err="1" smtClean="0"/>
              <a:t>monoculture</a:t>
            </a:r>
            <a:r>
              <a:rPr lang="nl-BE" sz="4000" dirty="0" smtClean="0"/>
              <a:t> of a </a:t>
            </a:r>
            <a:r>
              <a:rPr lang="nl-BE" sz="4000" dirty="0" err="1" smtClean="0"/>
              <a:t>limited</a:t>
            </a:r>
            <a:r>
              <a:rPr lang="nl-BE" sz="4000" dirty="0" smtClean="0"/>
              <a:t> </a:t>
            </a:r>
            <a:r>
              <a:rPr lang="nl-BE" sz="4000" dirty="0" err="1" smtClean="0"/>
              <a:t>number</a:t>
            </a:r>
            <a:r>
              <a:rPr lang="nl-BE" sz="4000" dirty="0" smtClean="0"/>
              <a:t> of </a:t>
            </a:r>
            <a:r>
              <a:rPr lang="nl-BE" sz="4000" dirty="0" err="1" smtClean="0"/>
              <a:t>crops</a:t>
            </a:r>
            <a:r>
              <a:rPr lang="nl-BE" sz="4000" dirty="0" smtClean="0"/>
              <a:t> </a:t>
            </a:r>
            <a:r>
              <a:rPr lang="nl-BE" sz="4000" dirty="0" err="1" smtClean="0"/>
              <a:t>with</a:t>
            </a:r>
            <a:r>
              <a:rPr lang="nl-BE" sz="4000" dirty="0" smtClean="0"/>
              <a:t> low </a:t>
            </a:r>
            <a:r>
              <a:rPr lang="nl-BE" sz="4000" dirty="0" err="1" smtClean="0"/>
              <a:t>genetic</a:t>
            </a:r>
            <a:r>
              <a:rPr lang="nl-BE" sz="4000" dirty="0" smtClean="0"/>
              <a:t> </a:t>
            </a:r>
            <a:r>
              <a:rPr lang="nl-BE" sz="4000" dirty="0" err="1" smtClean="0"/>
              <a:t>diversity</a:t>
            </a:r>
            <a:endParaRPr lang="nl-BE" sz="4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BE" sz="4000" dirty="0" err="1" smtClean="0"/>
              <a:t>This</a:t>
            </a:r>
            <a:r>
              <a:rPr lang="nl-BE" sz="4000" dirty="0" smtClean="0"/>
              <a:t> system is </a:t>
            </a:r>
            <a:r>
              <a:rPr lang="nl-BE" sz="4000" dirty="0" err="1" smtClean="0"/>
              <a:t>very</a:t>
            </a:r>
            <a:r>
              <a:rPr lang="nl-BE" sz="4000" dirty="0" smtClean="0"/>
              <a:t> </a:t>
            </a:r>
            <a:r>
              <a:rPr lang="nl-BE" sz="4000" dirty="0" err="1" smtClean="0"/>
              <a:t>vulnerable</a:t>
            </a:r>
            <a:r>
              <a:rPr lang="nl-BE" sz="4000" dirty="0" smtClean="0"/>
              <a:t> </a:t>
            </a:r>
            <a:r>
              <a:rPr lang="nl-BE" sz="4000" dirty="0" err="1" smtClean="0"/>
              <a:t>to</a:t>
            </a:r>
            <a:r>
              <a:rPr lang="nl-BE" sz="4000" dirty="0" smtClean="0"/>
              <a:t> </a:t>
            </a:r>
            <a:r>
              <a:rPr lang="nl-BE" sz="4000" dirty="0" err="1" smtClean="0"/>
              <a:t>pathogens</a:t>
            </a:r>
            <a:r>
              <a:rPr lang="nl-BE" sz="4000" dirty="0" smtClean="0"/>
              <a:t>, </a:t>
            </a:r>
            <a:r>
              <a:rPr lang="nl-BE" sz="4000" dirty="0" err="1" smtClean="0"/>
              <a:t>weeds</a:t>
            </a:r>
            <a:r>
              <a:rPr lang="nl-BE" sz="4000" dirty="0" smtClean="0"/>
              <a:t> and </a:t>
            </a:r>
            <a:r>
              <a:rPr lang="nl-BE" sz="4000" dirty="0" err="1" smtClean="0"/>
              <a:t>pests</a:t>
            </a:r>
            <a:endParaRPr lang="nl-BE" sz="4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BE" sz="4000" dirty="0" smtClean="0"/>
              <a:t>New or more </a:t>
            </a:r>
            <a:r>
              <a:rPr lang="nl-BE" sz="4000" dirty="0" err="1" smtClean="0"/>
              <a:t>aggressive</a:t>
            </a:r>
            <a:r>
              <a:rPr lang="nl-BE" sz="4000" dirty="0" smtClean="0"/>
              <a:t> </a:t>
            </a:r>
            <a:r>
              <a:rPr lang="nl-BE" sz="4000" dirty="0" err="1" smtClean="0"/>
              <a:t>pathogens</a:t>
            </a:r>
            <a:r>
              <a:rPr lang="nl-BE" sz="4000" dirty="0" smtClean="0"/>
              <a:t> </a:t>
            </a:r>
            <a:r>
              <a:rPr lang="nl-BE" sz="4000" dirty="0" err="1" smtClean="0"/>
              <a:t>can</a:t>
            </a:r>
            <a:r>
              <a:rPr lang="nl-BE" sz="4000" dirty="0" smtClean="0"/>
              <a:t> </a:t>
            </a:r>
            <a:r>
              <a:rPr lang="nl-BE" sz="4000" dirty="0" err="1" smtClean="0"/>
              <a:t>suddenly</a:t>
            </a:r>
            <a:r>
              <a:rPr lang="nl-BE" sz="4000" dirty="0" smtClean="0"/>
              <a:t> </a:t>
            </a:r>
            <a:r>
              <a:rPr lang="nl-BE" sz="4000" dirty="0" err="1" smtClean="0"/>
              <a:t>emerge</a:t>
            </a:r>
            <a:r>
              <a:rPr lang="nl-BE" sz="4000" dirty="0" smtClean="0"/>
              <a:t>, disperse worldwide and are </a:t>
            </a:r>
            <a:r>
              <a:rPr lang="nl-BE" sz="4000" dirty="0" err="1" smtClean="0"/>
              <a:t>very</a:t>
            </a:r>
            <a:r>
              <a:rPr lang="nl-BE" sz="4000" dirty="0" smtClean="0"/>
              <a:t> </a:t>
            </a:r>
            <a:r>
              <a:rPr lang="nl-BE" sz="4000" dirty="0" err="1" smtClean="0"/>
              <a:t>difficult</a:t>
            </a:r>
            <a:r>
              <a:rPr lang="nl-BE" sz="4000" dirty="0" smtClean="0"/>
              <a:t> </a:t>
            </a:r>
            <a:r>
              <a:rPr lang="nl-BE" sz="4000" dirty="0" err="1" smtClean="0"/>
              <a:t>to</a:t>
            </a:r>
            <a:r>
              <a:rPr lang="nl-BE" sz="4000" dirty="0" smtClean="0"/>
              <a:t> control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4000" dirty="0" smtClean="0"/>
              <a:t>The </a:t>
            </a:r>
            <a:r>
              <a:rPr lang="nl-BE" sz="4000" dirty="0" err="1" smtClean="0"/>
              <a:t>same</a:t>
            </a:r>
            <a:r>
              <a:rPr lang="nl-BE" sz="4000" dirty="0" smtClean="0"/>
              <a:t> is </a:t>
            </a:r>
            <a:r>
              <a:rPr lang="nl-BE" sz="4000" dirty="0" err="1" smtClean="0"/>
              <a:t>true</a:t>
            </a:r>
            <a:r>
              <a:rPr lang="nl-BE" sz="4000" dirty="0" smtClean="0"/>
              <a:t> </a:t>
            </a:r>
            <a:r>
              <a:rPr lang="nl-BE" sz="4000" dirty="0" err="1" smtClean="0"/>
              <a:t>for</a:t>
            </a:r>
            <a:r>
              <a:rPr lang="nl-BE" sz="4000" dirty="0" smtClean="0"/>
              <a:t> </a:t>
            </a:r>
            <a:r>
              <a:rPr lang="nl-BE" sz="4000" dirty="0" err="1" smtClean="0"/>
              <a:t>weeds</a:t>
            </a:r>
            <a:r>
              <a:rPr lang="nl-BE" sz="4000" dirty="0" smtClean="0"/>
              <a:t> and </a:t>
            </a:r>
            <a:r>
              <a:rPr lang="nl-BE" sz="4000" dirty="0" err="1" smtClean="0"/>
              <a:t>pests</a:t>
            </a:r>
            <a:endParaRPr lang="nl-BE" sz="4000" dirty="0" smtClean="0"/>
          </a:p>
          <a:p>
            <a:pPr marL="86400" indent="0">
              <a:buNone/>
            </a:pPr>
            <a:endParaRPr lang="nl-BE" sz="3600" dirty="0" smtClean="0"/>
          </a:p>
          <a:p>
            <a:pPr marL="86400" indent="0">
              <a:buNone/>
            </a:pPr>
            <a:endParaRPr lang="nl-BE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6493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b="1" u="none" dirty="0"/>
              <a:t>Take home </a:t>
            </a:r>
            <a:r>
              <a:rPr lang="nl-BE" sz="4000" b="1" u="none" dirty="0" err="1"/>
              <a:t>message</a:t>
            </a:r>
            <a:endParaRPr lang="nl-B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BE" sz="4000" dirty="0"/>
              <a:t>Pesticides </a:t>
            </a:r>
            <a:r>
              <a:rPr lang="nl-BE" sz="4000" dirty="0" err="1"/>
              <a:t>guarantee</a:t>
            </a:r>
            <a:r>
              <a:rPr lang="nl-BE" sz="4000" dirty="0"/>
              <a:t> high </a:t>
            </a:r>
            <a:r>
              <a:rPr lang="nl-BE" sz="4000" dirty="0" err="1"/>
              <a:t>yields</a:t>
            </a:r>
            <a:r>
              <a:rPr lang="nl-BE" sz="4000" dirty="0"/>
              <a:t> in </a:t>
            </a:r>
            <a:r>
              <a:rPr lang="nl-BE" sz="4000" dirty="0" err="1"/>
              <a:t>vulnerable</a:t>
            </a:r>
            <a:r>
              <a:rPr lang="nl-BE" sz="4000" dirty="0"/>
              <a:t> </a:t>
            </a:r>
            <a:r>
              <a:rPr lang="nl-BE" sz="4000" dirty="0" err="1" smtClean="0"/>
              <a:t>crops</a:t>
            </a:r>
            <a:r>
              <a:rPr lang="nl-BE" sz="4000" dirty="0" smtClean="0"/>
              <a:t> </a:t>
            </a:r>
            <a:r>
              <a:rPr lang="nl-BE" sz="4000" dirty="0"/>
              <a:t>but pesticide </a:t>
            </a:r>
            <a:r>
              <a:rPr lang="nl-BE" sz="4000" dirty="0" err="1"/>
              <a:t>resistance</a:t>
            </a:r>
            <a:r>
              <a:rPr lang="nl-BE" sz="4000" dirty="0"/>
              <a:t> is </a:t>
            </a:r>
            <a:r>
              <a:rPr lang="nl-BE" sz="4000" dirty="0" err="1"/>
              <a:t>becoming</a:t>
            </a:r>
            <a:r>
              <a:rPr lang="nl-BE" sz="4000" dirty="0"/>
              <a:t> a major </a:t>
            </a:r>
            <a:r>
              <a:rPr lang="nl-BE" sz="4000" dirty="0" err="1"/>
              <a:t>problem</a:t>
            </a:r>
            <a:r>
              <a:rPr lang="nl-BE" sz="4000" dirty="0"/>
              <a:t> </a:t>
            </a:r>
            <a:endParaRPr lang="nl-BE" sz="4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BE" sz="4000" dirty="0" err="1" smtClean="0"/>
              <a:t>Crop</a:t>
            </a:r>
            <a:r>
              <a:rPr lang="nl-BE" sz="4000" dirty="0" smtClean="0"/>
              <a:t> </a:t>
            </a:r>
            <a:r>
              <a:rPr lang="nl-BE" sz="4000" dirty="0" err="1"/>
              <a:t>protection</a:t>
            </a:r>
            <a:r>
              <a:rPr lang="nl-BE" sz="4000" dirty="0"/>
              <a:t> is </a:t>
            </a:r>
            <a:r>
              <a:rPr lang="nl-BE" sz="4000" dirty="0" err="1"/>
              <a:t>shifting</a:t>
            </a:r>
            <a:r>
              <a:rPr lang="nl-BE" sz="4000" dirty="0"/>
              <a:t> </a:t>
            </a:r>
            <a:r>
              <a:rPr lang="nl-BE" sz="4000" dirty="0" err="1"/>
              <a:t>from</a:t>
            </a:r>
            <a:r>
              <a:rPr lang="nl-BE" sz="4000" dirty="0"/>
              <a:t> </a:t>
            </a:r>
            <a:r>
              <a:rPr lang="nl-BE" sz="4000" dirty="0" smtClean="0"/>
              <a:t>“</a:t>
            </a:r>
            <a:r>
              <a:rPr lang="nl-BE" sz="4000" dirty="0" err="1" smtClean="0"/>
              <a:t>killing</a:t>
            </a:r>
            <a:r>
              <a:rPr lang="nl-BE" sz="4000" dirty="0" smtClean="0"/>
              <a:t> </a:t>
            </a:r>
            <a:r>
              <a:rPr lang="nl-BE" sz="4000" dirty="0" err="1" smtClean="0"/>
              <a:t>the</a:t>
            </a:r>
            <a:r>
              <a:rPr lang="nl-BE" sz="4000" dirty="0" smtClean="0"/>
              <a:t> </a:t>
            </a:r>
            <a:r>
              <a:rPr lang="nl-BE" sz="4000" dirty="0" err="1" smtClean="0"/>
              <a:t>pathogen</a:t>
            </a:r>
            <a:r>
              <a:rPr lang="nl-BE" sz="4000" dirty="0" smtClean="0"/>
              <a:t>” </a:t>
            </a:r>
            <a:r>
              <a:rPr lang="nl-BE" sz="4000" dirty="0" err="1" smtClean="0"/>
              <a:t>to</a:t>
            </a:r>
            <a:r>
              <a:rPr lang="nl-BE" sz="4000" dirty="0" smtClean="0"/>
              <a:t> “plant health”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4000" dirty="0"/>
              <a:t>But </a:t>
            </a:r>
            <a:r>
              <a:rPr lang="nl-BE" sz="4000" dirty="0" err="1"/>
              <a:t>aggressive</a:t>
            </a:r>
            <a:r>
              <a:rPr lang="nl-BE" sz="4000" dirty="0"/>
              <a:t> </a:t>
            </a:r>
            <a:r>
              <a:rPr lang="nl-BE" sz="4000" dirty="0" err="1"/>
              <a:t>pathogens</a:t>
            </a:r>
            <a:r>
              <a:rPr lang="nl-BE" sz="4000" dirty="0"/>
              <a:t>, </a:t>
            </a:r>
            <a:r>
              <a:rPr lang="nl-BE" sz="4000" dirty="0" err="1"/>
              <a:t>weeds</a:t>
            </a:r>
            <a:r>
              <a:rPr lang="nl-BE" sz="4000" dirty="0"/>
              <a:t> and </a:t>
            </a:r>
            <a:r>
              <a:rPr lang="nl-BE" sz="4000" dirty="0" err="1"/>
              <a:t>pests</a:t>
            </a:r>
            <a:r>
              <a:rPr lang="nl-BE" sz="4000" dirty="0"/>
              <a:t> (</a:t>
            </a:r>
            <a:r>
              <a:rPr lang="nl-BE" sz="4000" dirty="0" err="1"/>
              <a:t>comparable</a:t>
            </a:r>
            <a:r>
              <a:rPr lang="nl-BE" sz="4000" dirty="0"/>
              <a:t> </a:t>
            </a:r>
            <a:r>
              <a:rPr lang="nl-BE" sz="4000" dirty="0" err="1"/>
              <a:t>with</a:t>
            </a:r>
            <a:r>
              <a:rPr lang="nl-BE" sz="4000" dirty="0"/>
              <a:t> superbugs in </a:t>
            </a:r>
            <a:r>
              <a:rPr lang="nl-BE" sz="4000" dirty="0" err="1"/>
              <a:t>medicine</a:t>
            </a:r>
            <a:r>
              <a:rPr lang="nl-BE" sz="4000" dirty="0"/>
              <a:t>) </a:t>
            </a:r>
            <a:r>
              <a:rPr lang="nl-BE" sz="4000" dirty="0" err="1"/>
              <a:t>can</a:t>
            </a:r>
            <a:r>
              <a:rPr lang="nl-BE" sz="4000" dirty="0"/>
              <a:t> </a:t>
            </a:r>
            <a:r>
              <a:rPr lang="nl-BE" sz="4000" dirty="0" err="1"/>
              <a:t>only</a:t>
            </a:r>
            <a:r>
              <a:rPr lang="nl-BE" sz="4000" dirty="0"/>
              <a:t> </a:t>
            </a:r>
            <a:r>
              <a:rPr lang="nl-BE" sz="4000" dirty="0" err="1"/>
              <a:t>be</a:t>
            </a:r>
            <a:r>
              <a:rPr lang="nl-BE" sz="4000" dirty="0"/>
              <a:t> </a:t>
            </a:r>
            <a:r>
              <a:rPr lang="nl-BE" sz="4000" dirty="0" err="1"/>
              <a:t>kept</a:t>
            </a:r>
            <a:r>
              <a:rPr lang="nl-BE" sz="4000" dirty="0"/>
              <a:t> </a:t>
            </a:r>
            <a:r>
              <a:rPr lang="nl-BE" sz="4000" dirty="0" err="1"/>
              <a:t>under</a:t>
            </a:r>
            <a:r>
              <a:rPr lang="nl-BE" sz="4000" dirty="0"/>
              <a:t> control </a:t>
            </a:r>
            <a:r>
              <a:rPr lang="nl-BE" sz="4000" dirty="0" err="1"/>
              <a:t>with</a:t>
            </a:r>
            <a:r>
              <a:rPr lang="nl-BE" sz="4000" dirty="0"/>
              <a:t> a </a:t>
            </a:r>
            <a:r>
              <a:rPr lang="nl-BE" sz="4000" dirty="0" err="1" smtClean="0"/>
              <a:t>diversified</a:t>
            </a:r>
            <a:r>
              <a:rPr lang="nl-BE" sz="4000" dirty="0" smtClean="0"/>
              <a:t> </a:t>
            </a:r>
            <a:r>
              <a:rPr lang="nl-BE" sz="4000" dirty="0" err="1" smtClean="0"/>
              <a:t>toolbox</a:t>
            </a:r>
            <a:r>
              <a:rPr lang="nl-BE" sz="4000" dirty="0" smtClean="0"/>
              <a:t> of </a:t>
            </a:r>
            <a:r>
              <a:rPr lang="nl-BE" sz="4000" dirty="0" err="1" smtClean="0"/>
              <a:t>solutions</a:t>
            </a:r>
            <a:endParaRPr lang="nl-BE" sz="4000" dirty="0"/>
          </a:p>
          <a:p>
            <a:pPr>
              <a:buFont typeface="Arial" panose="020B0604020202020204" pitchFamily="34" charset="0"/>
              <a:buChar char="•"/>
            </a:pPr>
            <a:r>
              <a:rPr lang="nl-BE" sz="4000" dirty="0" err="1" smtClean="0"/>
              <a:t>Decisions</a:t>
            </a:r>
            <a:r>
              <a:rPr lang="nl-BE" sz="4000" dirty="0" smtClean="0"/>
              <a:t> </a:t>
            </a:r>
            <a:r>
              <a:rPr lang="nl-BE" sz="4000" dirty="0" err="1" smtClean="0"/>
              <a:t>about</a:t>
            </a:r>
            <a:r>
              <a:rPr lang="nl-BE" sz="4000" dirty="0" smtClean="0"/>
              <a:t> food </a:t>
            </a:r>
            <a:r>
              <a:rPr lang="nl-BE" sz="4000" dirty="0" err="1" smtClean="0"/>
              <a:t>production</a:t>
            </a:r>
            <a:r>
              <a:rPr lang="nl-BE" sz="4000" dirty="0" smtClean="0"/>
              <a:t> </a:t>
            </a:r>
            <a:r>
              <a:rPr lang="nl-BE" sz="4000" dirty="0" err="1" smtClean="0"/>
              <a:t>need</a:t>
            </a:r>
            <a:r>
              <a:rPr lang="nl-BE" sz="4000" dirty="0" smtClean="0"/>
              <a:t> </a:t>
            </a:r>
            <a:r>
              <a:rPr lang="nl-BE" sz="4000" dirty="0" err="1" smtClean="0"/>
              <a:t>to</a:t>
            </a:r>
            <a:r>
              <a:rPr lang="nl-BE" sz="4000" dirty="0" smtClean="0"/>
              <a:t> </a:t>
            </a:r>
            <a:r>
              <a:rPr lang="nl-BE" sz="4000" dirty="0" err="1" smtClean="0"/>
              <a:t>be</a:t>
            </a:r>
            <a:r>
              <a:rPr lang="nl-BE" sz="4000" dirty="0" smtClean="0"/>
              <a:t> </a:t>
            </a:r>
            <a:r>
              <a:rPr lang="nl-BE" sz="4000" dirty="0" err="1" smtClean="0"/>
              <a:t>pragmatic</a:t>
            </a:r>
            <a:r>
              <a:rPr lang="nl-BE" sz="4000" dirty="0" smtClean="0"/>
              <a:t> and </a:t>
            </a:r>
            <a:r>
              <a:rPr lang="nl-BE" sz="4000" dirty="0" err="1" smtClean="0"/>
              <a:t>evidence-based</a:t>
            </a:r>
            <a:r>
              <a:rPr lang="nl-BE" sz="4000" dirty="0" smtClean="0"/>
              <a:t>, </a:t>
            </a:r>
            <a:r>
              <a:rPr lang="nl-BE" sz="4000" dirty="0" err="1" smtClean="0"/>
              <a:t>rather</a:t>
            </a:r>
            <a:r>
              <a:rPr lang="nl-BE" sz="4000" dirty="0" smtClean="0"/>
              <a:t> </a:t>
            </a:r>
            <a:r>
              <a:rPr lang="nl-BE" sz="4000" dirty="0" err="1" smtClean="0"/>
              <a:t>than</a:t>
            </a:r>
            <a:r>
              <a:rPr lang="nl-BE" sz="4000" dirty="0" smtClean="0"/>
              <a:t> </a:t>
            </a:r>
            <a:r>
              <a:rPr lang="nl-BE" sz="4000" dirty="0" err="1" smtClean="0"/>
              <a:t>ideological</a:t>
            </a:r>
            <a:r>
              <a:rPr lang="nl-BE" sz="40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nl-BE" sz="4000" dirty="0"/>
          </a:p>
          <a:p>
            <a:pPr marL="86400" indent="0">
              <a:buNone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5143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500" dirty="0" smtClean="0"/>
              <a:t>Monica Höfte</a:t>
            </a:r>
            <a:r>
              <a:rPr lang="en-GB" dirty="0"/>
              <a:t/>
            </a:r>
            <a:br>
              <a:rPr lang="en-GB" dirty="0"/>
            </a:br>
            <a:r>
              <a:rPr lang="en-GB" dirty="0" err="1" smtClean="0"/>
              <a:t>Prof.</a:t>
            </a:r>
            <a:r>
              <a:rPr lang="en-GB" dirty="0" smtClean="0"/>
              <a:t>, head of laboratory of Phytopathology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cap="all" dirty="0" smtClean="0"/>
              <a:t>Department of plants and crops</a:t>
            </a:r>
            <a:r>
              <a:rPr lang="en-GB" cap="all" dirty="0"/>
              <a:t/>
            </a:r>
            <a:br>
              <a:rPr lang="en-GB" cap="all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E	</a:t>
            </a:r>
            <a:r>
              <a:rPr lang="en-GB" dirty="0" smtClean="0"/>
              <a:t>monica.hofte@ugent.be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T	+32 9 </a:t>
            </a:r>
            <a:r>
              <a:rPr lang="en-GB" dirty="0" smtClean="0"/>
              <a:t>264 60 17</a:t>
            </a:r>
            <a:r>
              <a:rPr lang="en-GB"/>
              <a:t/>
            </a:r>
            <a:br>
              <a:rPr lang="en-GB"/>
            </a:br>
            <a:r>
              <a:rPr lang="en-GB" dirty="0"/>
              <a:t>	</a:t>
            </a:r>
            <a:br>
              <a:rPr lang="en-GB" dirty="0"/>
            </a:br>
            <a:r>
              <a:rPr lang="en-GB" dirty="0"/>
              <a:t>www.ugent.be</a:t>
            </a:r>
            <a:br>
              <a:rPr lang="en-GB" dirty="0"/>
            </a:br>
            <a:endParaRPr lang="en-GB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/>
              <a:t>Ghent</a:t>
            </a:r>
            <a:r>
              <a:rPr lang="nl-NL" dirty="0"/>
              <a:t> University</a:t>
            </a:r>
            <a:br>
              <a:rPr lang="nl-NL" dirty="0"/>
            </a:br>
            <a:r>
              <a:rPr lang="nl-NL" dirty="0"/>
              <a:t>@</a:t>
            </a:r>
            <a:r>
              <a:rPr lang="nl-NL" dirty="0" err="1"/>
              <a:t>ugent</a:t>
            </a:r>
            <a:r>
              <a:rPr lang="nl-NL" dirty="0"/>
              <a:t/>
            </a:r>
            <a:br>
              <a:rPr lang="nl-NL" dirty="0"/>
            </a:br>
            <a:r>
              <a:rPr lang="nl-NL" dirty="0" err="1"/>
              <a:t>Ghent</a:t>
            </a:r>
            <a:r>
              <a:rPr lang="nl-NL" dirty="0"/>
              <a:t> University</a:t>
            </a:r>
          </a:p>
          <a:p>
            <a:endParaRPr lang="nl-NL" dirty="0"/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0" y="3161604"/>
            <a:ext cx="280417" cy="335281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0" y="3599274"/>
            <a:ext cx="280417" cy="356617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0" y="4103436"/>
            <a:ext cx="280417" cy="28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9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nl-BE" sz="6600" u="none" dirty="0" smtClean="0"/>
              <a:t>Chemical </a:t>
            </a:r>
            <a:r>
              <a:rPr lang="nl-BE" sz="6600" u="none" dirty="0" err="1" smtClean="0"/>
              <a:t>Crop</a:t>
            </a:r>
            <a:r>
              <a:rPr lang="nl-BE" sz="6600" u="none" dirty="0" smtClean="0"/>
              <a:t> </a:t>
            </a:r>
            <a:r>
              <a:rPr lang="nl-BE" sz="6600" u="none" dirty="0" err="1" smtClean="0"/>
              <a:t>protection</a:t>
            </a:r>
            <a:endParaRPr lang="nl-BE" sz="6600" u="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pPr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8549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b="1" u="none" dirty="0" smtClean="0"/>
              <a:t>Pesticides in European </a:t>
            </a:r>
            <a:r>
              <a:rPr lang="nl-BE" sz="4000" b="1" u="none" dirty="0" err="1" smtClean="0"/>
              <a:t>agriculture</a:t>
            </a:r>
            <a:endParaRPr lang="nl-BE" sz="4000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5" y="1208012"/>
            <a:ext cx="15699575" cy="6696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4</a:t>
            </a:fld>
            <a:endParaRPr lang="en-GB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18" y="1370960"/>
            <a:ext cx="6448425" cy="5210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759" y="1194364"/>
            <a:ext cx="7184985" cy="73869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43012" y="8757933"/>
            <a:ext cx="14496276" cy="6960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3600" dirty="0" err="1" smtClean="0">
                <a:solidFill>
                  <a:srgbClr val="0070C0"/>
                </a:solidFill>
              </a:rPr>
              <a:t>Maritime</a:t>
            </a:r>
            <a:r>
              <a:rPr lang="nl-BE" sz="3600" dirty="0" smtClean="0">
                <a:solidFill>
                  <a:srgbClr val="0070C0"/>
                </a:solidFill>
              </a:rPr>
              <a:t> </a:t>
            </a:r>
            <a:r>
              <a:rPr lang="nl-BE" sz="3600" dirty="0" err="1" smtClean="0">
                <a:solidFill>
                  <a:srgbClr val="0070C0"/>
                </a:solidFill>
              </a:rPr>
              <a:t>climate</a:t>
            </a:r>
            <a:r>
              <a:rPr lang="nl-BE" sz="3600" dirty="0" smtClean="0">
                <a:solidFill>
                  <a:srgbClr val="0070C0"/>
                </a:solidFill>
              </a:rPr>
              <a:t> </a:t>
            </a:r>
            <a:r>
              <a:rPr lang="nl-BE" sz="3600" dirty="0" err="1" smtClean="0">
                <a:solidFill>
                  <a:srgbClr val="0070C0"/>
                </a:solidFill>
              </a:rPr>
              <a:t>with</a:t>
            </a:r>
            <a:r>
              <a:rPr lang="nl-BE" sz="3600" dirty="0" smtClean="0">
                <a:solidFill>
                  <a:srgbClr val="0070C0"/>
                </a:solidFill>
              </a:rPr>
              <a:t> </a:t>
            </a:r>
            <a:r>
              <a:rPr lang="nl-BE" sz="3600" dirty="0" err="1" smtClean="0">
                <a:solidFill>
                  <a:srgbClr val="0070C0"/>
                </a:solidFill>
              </a:rPr>
              <a:t>humid</a:t>
            </a:r>
            <a:r>
              <a:rPr lang="nl-BE" sz="3600" dirty="0" smtClean="0">
                <a:solidFill>
                  <a:srgbClr val="0070C0"/>
                </a:solidFill>
              </a:rPr>
              <a:t> </a:t>
            </a:r>
            <a:r>
              <a:rPr lang="nl-BE" sz="3600" dirty="0" err="1" smtClean="0">
                <a:solidFill>
                  <a:srgbClr val="0070C0"/>
                </a:solidFill>
              </a:rPr>
              <a:t>summers</a:t>
            </a:r>
            <a:r>
              <a:rPr lang="nl-BE" sz="3600" dirty="0" smtClean="0">
                <a:solidFill>
                  <a:srgbClr val="0070C0"/>
                </a:solidFill>
              </a:rPr>
              <a:t> – </a:t>
            </a:r>
            <a:r>
              <a:rPr lang="nl-BE" sz="3600" dirty="0" err="1" smtClean="0">
                <a:solidFill>
                  <a:srgbClr val="0070C0"/>
                </a:solidFill>
              </a:rPr>
              <a:t>conducive</a:t>
            </a:r>
            <a:r>
              <a:rPr lang="nl-BE" sz="3600" dirty="0" smtClean="0">
                <a:solidFill>
                  <a:srgbClr val="0070C0"/>
                </a:solidFill>
              </a:rPr>
              <a:t> </a:t>
            </a:r>
            <a:r>
              <a:rPr lang="nl-BE" sz="3600" dirty="0" err="1" smtClean="0">
                <a:solidFill>
                  <a:srgbClr val="0070C0"/>
                </a:solidFill>
              </a:rPr>
              <a:t>for</a:t>
            </a:r>
            <a:r>
              <a:rPr lang="nl-BE" sz="3600" dirty="0" smtClean="0">
                <a:solidFill>
                  <a:srgbClr val="0070C0"/>
                </a:solidFill>
              </a:rPr>
              <a:t> </a:t>
            </a:r>
            <a:r>
              <a:rPr lang="nl-BE" sz="3600" dirty="0" err="1" smtClean="0">
                <a:solidFill>
                  <a:srgbClr val="0070C0"/>
                </a:solidFill>
              </a:rPr>
              <a:t>fungal</a:t>
            </a:r>
            <a:r>
              <a:rPr lang="nl-BE" sz="3600" dirty="0" smtClean="0">
                <a:solidFill>
                  <a:srgbClr val="0070C0"/>
                </a:solidFill>
              </a:rPr>
              <a:t> </a:t>
            </a:r>
            <a:r>
              <a:rPr lang="nl-BE" sz="3600" dirty="0" err="1" smtClean="0">
                <a:solidFill>
                  <a:srgbClr val="0070C0"/>
                </a:solidFill>
              </a:rPr>
              <a:t>diseases</a:t>
            </a:r>
            <a:endParaRPr lang="nl-BE" sz="3600" dirty="0" smtClean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31609" y="6138387"/>
            <a:ext cx="20361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dirty="0" err="1" smtClean="0"/>
              <a:t>Millions</a:t>
            </a:r>
            <a:r>
              <a:rPr lang="nl-BE" sz="2500" dirty="0" smtClean="0"/>
              <a:t> of kg</a:t>
            </a:r>
          </a:p>
        </p:txBody>
      </p:sp>
    </p:spTree>
    <p:extLst>
      <p:ext uri="{BB962C8B-B14F-4D97-AF65-F5344CB8AC3E}">
        <p14:creationId xmlns:p14="http://schemas.microsoft.com/office/powerpoint/2010/main" val="49823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8264" y="492545"/>
            <a:ext cx="3472059" cy="863693"/>
          </a:xfrm>
        </p:spPr>
        <p:txBody>
          <a:bodyPr/>
          <a:lstStyle/>
          <a:p>
            <a:r>
              <a:rPr lang="nl-BE" sz="4400" b="1" u="none" dirty="0" smtClean="0"/>
              <a:t>Benefits</a:t>
            </a:r>
            <a:endParaRPr lang="nl-BE" sz="4400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0179" y="1713653"/>
            <a:ext cx="7590545" cy="6696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BE" sz="4400" dirty="0" smtClean="0"/>
              <a:t>Food security: </a:t>
            </a:r>
            <a:r>
              <a:rPr lang="nl-BE" sz="4400" dirty="0" err="1" smtClean="0"/>
              <a:t>increase</a:t>
            </a:r>
            <a:r>
              <a:rPr lang="nl-BE" sz="4400" dirty="0" smtClean="0"/>
              <a:t> </a:t>
            </a:r>
            <a:r>
              <a:rPr lang="nl-BE" sz="4400" dirty="0" err="1" smtClean="0"/>
              <a:t>yield</a:t>
            </a:r>
            <a:endParaRPr lang="nl-BE" sz="4400" dirty="0" smtClean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BE" sz="4400" dirty="0" smtClean="0"/>
              <a:t>Food </a:t>
            </a:r>
            <a:r>
              <a:rPr lang="nl-BE" sz="4400" dirty="0" err="1" smtClean="0"/>
              <a:t>safety</a:t>
            </a:r>
            <a:r>
              <a:rPr lang="nl-BE" sz="4400" dirty="0" smtClean="0"/>
              <a:t>: </a:t>
            </a:r>
            <a:r>
              <a:rPr lang="nl-BE" sz="4400" dirty="0" err="1" smtClean="0"/>
              <a:t>protection</a:t>
            </a:r>
            <a:r>
              <a:rPr lang="nl-BE" sz="4400" dirty="0" smtClean="0"/>
              <a:t> </a:t>
            </a:r>
            <a:r>
              <a:rPr lang="nl-BE" sz="4400" dirty="0" err="1" smtClean="0"/>
              <a:t>against</a:t>
            </a:r>
            <a:r>
              <a:rPr lang="nl-BE" sz="4400" dirty="0" smtClean="0"/>
              <a:t> </a:t>
            </a:r>
            <a:r>
              <a:rPr lang="nl-BE" sz="4400" dirty="0" err="1" smtClean="0"/>
              <a:t>mycotoxins</a:t>
            </a:r>
            <a:endParaRPr lang="nl-BE" sz="4400" dirty="0" smtClean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BE" sz="4400" dirty="0" err="1" smtClean="0"/>
              <a:t>Ease</a:t>
            </a:r>
            <a:r>
              <a:rPr lang="nl-BE" sz="4400" dirty="0" smtClean="0"/>
              <a:t> of </a:t>
            </a:r>
            <a:r>
              <a:rPr lang="nl-BE" sz="4400" dirty="0" err="1" smtClean="0"/>
              <a:t>use</a:t>
            </a:r>
            <a:endParaRPr lang="nl-BE" sz="4400" dirty="0" smtClean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BE" sz="4400" dirty="0" err="1" smtClean="0"/>
              <a:t>Cheap</a:t>
            </a:r>
            <a:endParaRPr lang="nl-BE" sz="4400" dirty="0" smtClean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BE" sz="4400" dirty="0" smtClean="0"/>
              <a:t>In </a:t>
            </a:r>
            <a:r>
              <a:rPr lang="nl-BE" sz="4400" dirty="0" err="1" smtClean="0"/>
              <a:t>some</a:t>
            </a:r>
            <a:r>
              <a:rPr lang="nl-BE" sz="4400" dirty="0" smtClean="0"/>
              <a:t> </a:t>
            </a:r>
            <a:r>
              <a:rPr lang="nl-BE" sz="4400" dirty="0" err="1" smtClean="0"/>
              <a:t>crops</a:t>
            </a:r>
            <a:r>
              <a:rPr lang="nl-BE" sz="4400" dirty="0" smtClean="0"/>
              <a:t>: large return on investment</a:t>
            </a:r>
            <a:endParaRPr lang="nl-BE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5</a:t>
            </a:fld>
            <a:endParaRPr lang="en-GB" noProof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7777" y="1713653"/>
            <a:ext cx="8434439" cy="7754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6400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0000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6800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9200" indent="-5508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800" indent="-4428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BE" sz="4400" dirty="0" err="1"/>
              <a:t>Environmental</a:t>
            </a:r>
            <a:r>
              <a:rPr lang="nl-BE" sz="4400" dirty="0"/>
              <a:t> </a:t>
            </a:r>
            <a:r>
              <a:rPr lang="nl-BE" sz="4400" dirty="0" smtClean="0"/>
              <a:t>issues</a:t>
            </a:r>
            <a:endParaRPr lang="nl-BE" sz="4400" dirty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BE" sz="4400" dirty="0" err="1" smtClean="0"/>
              <a:t>Toxicity</a:t>
            </a:r>
            <a:r>
              <a:rPr lang="nl-BE" sz="4400" dirty="0" smtClean="0"/>
              <a:t> </a:t>
            </a:r>
            <a:endParaRPr lang="nl-BE" sz="4400" dirty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BE" sz="4400" dirty="0" err="1"/>
              <a:t>Residues</a:t>
            </a:r>
            <a:r>
              <a:rPr lang="nl-BE" sz="4400" dirty="0"/>
              <a:t> in </a:t>
            </a:r>
            <a:r>
              <a:rPr lang="nl-BE" sz="4400" dirty="0" err="1"/>
              <a:t>the</a:t>
            </a:r>
            <a:r>
              <a:rPr lang="nl-BE" sz="4400" dirty="0"/>
              <a:t> end product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BE" sz="4400" dirty="0" err="1"/>
              <a:t>Resistance</a:t>
            </a:r>
            <a:r>
              <a:rPr lang="nl-BE" sz="4400" dirty="0"/>
              <a:t> development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BE" sz="4400" dirty="0"/>
              <a:t>Non-</a:t>
            </a:r>
            <a:r>
              <a:rPr lang="nl-BE" sz="4400" dirty="0" err="1"/>
              <a:t>renewal</a:t>
            </a:r>
            <a:r>
              <a:rPr lang="nl-BE" sz="4400" dirty="0"/>
              <a:t> of </a:t>
            </a:r>
            <a:r>
              <a:rPr lang="nl-BE" sz="4400" dirty="0" err="1"/>
              <a:t>approval</a:t>
            </a:r>
            <a:r>
              <a:rPr lang="nl-BE" sz="4400" dirty="0"/>
              <a:t> of </a:t>
            </a:r>
            <a:r>
              <a:rPr lang="nl-BE" sz="4400" dirty="0" err="1"/>
              <a:t>active</a:t>
            </a:r>
            <a:r>
              <a:rPr lang="nl-BE" sz="4400" dirty="0"/>
              <a:t> </a:t>
            </a:r>
            <a:r>
              <a:rPr lang="nl-BE" sz="4400" dirty="0" err="1"/>
              <a:t>substances</a:t>
            </a:r>
            <a:endParaRPr lang="nl-BE" sz="4400" dirty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BE" sz="4400" dirty="0"/>
              <a:t>No new </a:t>
            </a:r>
            <a:r>
              <a:rPr lang="nl-BE" sz="4400" dirty="0" err="1"/>
              <a:t>chemistry</a:t>
            </a:r>
            <a:r>
              <a:rPr lang="nl-BE" sz="4400" dirty="0"/>
              <a:t> in </a:t>
            </a:r>
            <a:r>
              <a:rPr lang="nl-BE" sz="4400" dirty="0" err="1"/>
              <a:t>the</a:t>
            </a:r>
            <a:r>
              <a:rPr lang="nl-BE" sz="4400" dirty="0"/>
              <a:t> pipeline</a:t>
            </a:r>
          </a:p>
          <a:p>
            <a:pPr marL="86400" indent="0">
              <a:buFont typeface="Arial" panose="020B0604020202020204" pitchFamily="34" charset="0"/>
              <a:buNone/>
            </a:pPr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72458" y="492545"/>
            <a:ext cx="3472059" cy="8636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1300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u="sng" kern="1200" cap="all" baseline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400" b="1" u="none" dirty="0" err="1" smtClean="0"/>
              <a:t>Problems</a:t>
            </a:r>
            <a:endParaRPr lang="nl-BE" sz="4400" b="1" u="none" dirty="0"/>
          </a:p>
        </p:txBody>
      </p:sp>
    </p:spTree>
    <p:extLst>
      <p:ext uri="{BB962C8B-B14F-4D97-AF65-F5344CB8AC3E}">
        <p14:creationId xmlns:p14="http://schemas.microsoft.com/office/powerpoint/2010/main" val="5287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9839" y="492544"/>
            <a:ext cx="3472059" cy="863693"/>
          </a:xfrm>
        </p:spPr>
        <p:txBody>
          <a:bodyPr/>
          <a:lstStyle/>
          <a:p>
            <a:r>
              <a:rPr lang="nl-BE" sz="4400" b="1" u="none" dirty="0" smtClean="0"/>
              <a:t>Benefits</a:t>
            </a:r>
            <a:endParaRPr lang="nl-BE" sz="4400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0179" y="1713653"/>
            <a:ext cx="7590545" cy="6696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BE" sz="4400" dirty="0" smtClean="0"/>
              <a:t>Food security: </a:t>
            </a:r>
            <a:r>
              <a:rPr lang="nl-BE" sz="4400" dirty="0" err="1" smtClean="0"/>
              <a:t>increase</a:t>
            </a:r>
            <a:r>
              <a:rPr lang="nl-BE" sz="4400" dirty="0" smtClean="0"/>
              <a:t> </a:t>
            </a:r>
            <a:r>
              <a:rPr lang="nl-BE" sz="4400" dirty="0" err="1" smtClean="0"/>
              <a:t>yield</a:t>
            </a:r>
            <a:endParaRPr lang="nl-BE" sz="4400" dirty="0" smtClean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BE" sz="4400" dirty="0" smtClean="0"/>
              <a:t>Food </a:t>
            </a:r>
            <a:r>
              <a:rPr lang="nl-BE" sz="4400" dirty="0" err="1" smtClean="0"/>
              <a:t>safety</a:t>
            </a:r>
            <a:r>
              <a:rPr lang="nl-BE" sz="4400" dirty="0" smtClean="0"/>
              <a:t>: </a:t>
            </a:r>
            <a:r>
              <a:rPr lang="nl-BE" sz="4400" dirty="0" err="1" smtClean="0"/>
              <a:t>protection</a:t>
            </a:r>
            <a:r>
              <a:rPr lang="nl-BE" sz="4400" dirty="0" smtClean="0"/>
              <a:t> </a:t>
            </a:r>
            <a:r>
              <a:rPr lang="nl-BE" sz="4400" dirty="0" err="1" smtClean="0"/>
              <a:t>against</a:t>
            </a:r>
            <a:r>
              <a:rPr lang="nl-BE" sz="4400" dirty="0" smtClean="0"/>
              <a:t> </a:t>
            </a:r>
            <a:r>
              <a:rPr lang="nl-BE" sz="4400" dirty="0" err="1" smtClean="0"/>
              <a:t>mycotoxins</a:t>
            </a:r>
            <a:endParaRPr lang="nl-BE" sz="4400" dirty="0" smtClean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BE" sz="4400" dirty="0" err="1" smtClean="0"/>
              <a:t>Ease</a:t>
            </a:r>
            <a:r>
              <a:rPr lang="nl-BE" sz="4400" dirty="0" smtClean="0"/>
              <a:t> of </a:t>
            </a:r>
            <a:r>
              <a:rPr lang="nl-BE" sz="4400" dirty="0" err="1" smtClean="0"/>
              <a:t>use</a:t>
            </a:r>
            <a:endParaRPr lang="nl-BE" sz="4400" dirty="0" smtClean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BE" sz="4400" dirty="0" err="1" smtClean="0"/>
              <a:t>Cheap</a:t>
            </a:r>
            <a:endParaRPr lang="nl-BE" sz="4400" dirty="0" smtClean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BE" sz="4400" b="1" dirty="0" smtClean="0">
                <a:solidFill>
                  <a:srgbClr val="FF0000"/>
                </a:solidFill>
              </a:rPr>
              <a:t>In </a:t>
            </a:r>
            <a:r>
              <a:rPr lang="nl-BE" sz="4400" b="1" dirty="0" err="1" smtClean="0">
                <a:solidFill>
                  <a:srgbClr val="FF0000"/>
                </a:solidFill>
              </a:rPr>
              <a:t>some</a:t>
            </a:r>
            <a:r>
              <a:rPr lang="nl-BE" sz="4400" b="1" dirty="0" smtClean="0">
                <a:solidFill>
                  <a:srgbClr val="FF0000"/>
                </a:solidFill>
              </a:rPr>
              <a:t> </a:t>
            </a:r>
            <a:r>
              <a:rPr lang="nl-BE" sz="4400" b="1" dirty="0" err="1" smtClean="0">
                <a:solidFill>
                  <a:srgbClr val="FF0000"/>
                </a:solidFill>
              </a:rPr>
              <a:t>crops</a:t>
            </a:r>
            <a:r>
              <a:rPr lang="nl-BE" sz="4400" b="1" dirty="0" smtClean="0">
                <a:solidFill>
                  <a:srgbClr val="FF0000"/>
                </a:solidFill>
              </a:rPr>
              <a:t>: large return on investment</a:t>
            </a:r>
            <a:endParaRPr lang="nl-BE" sz="4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6</a:t>
            </a:fld>
            <a:endParaRPr lang="en-GB" noProof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7777" y="1713653"/>
            <a:ext cx="8434439" cy="7754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6400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0000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6800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9200" indent="-5508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800" indent="-4428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BE" sz="4400" dirty="0" err="1"/>
              <a:t>Environmental</a:t>
            </a:r>
            <a:r>
              <a:rPr lang="nl-BE" sz="4400" dirty="0"/>
              <a:t> </a:t>
            </a:r>
            <a:r>
              <a:rPr lang="nl-BE" sz="4400" dirty="0" smtClean="0"/>
              <a:t>issues</a:t>
            </a:r>
            <a:endParaRPr lang="nl-BE" sz="4400" dirty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BE" sz="4400" dirty="0" err="1" smtClean="0"/>
              <a:t>Toxicity</a:t>
            </a:r>
            <a:r>
              <a:rPr lang="nl-BE" sz="4400" dirty="0" smtClean="0"/>
              <a:t> </a:t>
            </a:r>
            <a:endParaRPr lang="nl-BE" sz="4400" dirty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BE" sz="4400" dirty="0" err="1"/>
              <a:t>Residues</a:t>
            </a:r>
            <a:r>
              <a:rPr lang="nl-BE" sz="4400" dirty="0"/>
              <a:t> in </a:t>
            </a:r>
            <a:r>
              <a:rPr lang="nl-BE" sz="4400" dirty="0" err="1"/>
              <a:t>the</a:t>
            </a:r>
            <a:r>
              <a:rPr lang="nl-BE" sz="4400" dirty="0"/>
              <a:t> end product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BE" sz="4400" b="1" dirty="0" err="1">
                <a:solidFill>
                  <a:srgbClr val="FF0000"/>
                </a:solidFill>
              </a:rPr>
              <a:t>Resistance</a:t>
            </a:r>
            <a:r>
              <a:rPr lang="nl-BE" sz="4400" b="1" dirty="0">
                <a:solidFill>
                  <a:srgbClr val="FF0000"/>
                </a:solidFill>
              </a:rPr>
              <a:t> development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BE" sz="4400" dirty="0"/>
              <a:t>Non-</a:t>
            </a:r>
            <a:r>
              <a:rPr lang="nl-BE" sz="4400" dirty="0" err="1"/>
              <a:t>renewal</a:t>
            </a:r>
            <a:r>
              <a:rPr lang="nl-BE" sz="4400" dirty="0"/>
              <a:t> of </a:t>
            </a:r>
            <a:r>
              <a:rPr lang="nl-BE" sz="4400" dirty="0" err="1"/>
              <a:t>approval</a:t>
            </a:r>
            <a:r>
              <a:rPr lang="nl-BE" sz="4400" dirty="0"/>
              <a:t> of </a:t>
            </a:r>
            <a:r>
              <a:rPr lang="nl-BE" sz="4400" dirty="0" err="1"/>
              <a:t>active</a:t>
            </a:r>
            <a:r>
              <a:rPr lang="nl-BE" sz="4400" dirty="0"/>
              <a:t> </a:t>
            </a:r>
            <a:r>
              <a:rPr lang="nl-BE" sz="4400" dirty="0" err="1"/>
              <a:t>substances</a:t>
            </a:r>
            <a:endParaRPr lang="nl-BE" sz="4400" dirty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BE" sz="4400" dirty="0"/>
              <a:t>No new </a:t>
            </a:r>
            <a:r>
              <a:rPr lang="nl-BE" sz="4400" dirty="0" err="1"/>
              <a:t>chemistry</a:t>
            </a:r>
            <a:r>
              <a:rPr lang="nl-BE" sz="4400" dirty="0"/>
              <a:t> in </a:t>
            </a:r>
            <a:r>
              <a:rPr lang="nl-BE" sz="4400" dirty="0" err="1"/>
              <a:t>the</a:t>
            </a:r>
            <a:r>
              <a:rPr lang="nl-BE" sz="4400" dirty="0"/>
              <a:t> pipeline</a:t>
            </a:r>
          </a:p>
          <a:p>
            <a:pPr marL="86400" indent="0">
              <a:buFont typeface="Arial" panose="020B0604020202020204" pitchFamily="34" charset="0"/>
              <a:buNone/>
            </a:pPr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72458" y="492545"/>
            <a:ext cx="3472059" cy="8636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1300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u="sng" kern="1200" cap="all" baseline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400" b="1" u="none" dirty="0" err="1" smtClean="0"/>
              <a:t>Problems</a:t>
            </a:r>
            <a:endParaRPr lang="nl-BE" sz="4400" b="1" u="none" dirty="0"/>
          </a:p>
        </p:txBody>
      </p:sp>
    </p:spTree>
    <p:extLst>
      <p:ext uri="{BB962C8B-B14F-4D97-AF65-F5344CB8AC3E}">
        <p14:creationId xmlns:p14="http://schemas.microsoft.com/office/powerpoint/2010/main" val="165421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512" y="243406"/>
            <a:ext cx="14200854" cy="1355658"/>
          </a:xfrm>
          <a:noFill/>
        </p:spPr>
        <p:txBody>
          <a:bodyPr>
            <a:normAutofit/>
          </a:bodyPr>
          <a:lstStyle/>
          <a:p>
            <a:r>
              <a:rPr lang="nl-BE" sz="4000" u="none" dirty="0" smtClean="0">
                <a:solidFill>
                  <a:srgbClr val="0070C0"/>
                </a:solidFill>
              </a:rPr>
              <a:t>Resistent </a:t>
            </a:r>
            <a:r>
              <a:rPr lang="nl-BE" sz="4000" u="none" dirty="0" err="1" smtClean="0">
                <a:solidFill>
                  <a:srgbClr val="0070C0"/>
                </a:solidFill>
              </a:rPr>
              <a:t>pathogens</a:t>
            </a:r>
            <a:r>
              <a:rPr lang="nl-BE" sz="4000" u="none" dirty="0" smtClean="0">
                <a:solidFill>
                  <a:srgbClr val="0070C0"/>
                </a:solidFill>
              </a:rPr>
              <a:t>, </a:t>
            </a:r>
            <a:r>
              <a:rPr lang="nl-BE" sz="4000" u="none" dirty="0" err="1" smtClean="0">
                <a:solidFill>
                  <a:srgbClr val="0070C0"/>
                </a:solidFill>
              </a:rPr>
              <a:t>pests</a:t>
            </a:r>
            <a:r>
              <a:rPr lang="nl-BE" sz="4000" u="none" dirty="0" smtClean="0">
                <a:solidFill>
                  <a:srgbClr val="0070C0"/>
                </a:solidFill>
              </a:rPr>
              <a:t> and </a:t>
            </a:r>
            <a:r>
              <a:rPr lang="nl-BE" sz="4000" u="none" dirty="0" err="1" smtClean="0">
                <a:solidFill>
                  <a:srgbClr val="0070C0"/>
                </a:solidFill>
              </a:rPr>
              <a:t>weeds</a:t>
            </a:r>
            <a:endParaRPr lang="en-US" sz="4000" u="none" dirty="0">
              <a:solidFill>
                <a:srgbClr val="0070C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57" y="1831310"/>
            <a:ext cx="6065854" cy="539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995" y="2042146"/>
            <a:ext cx="9131815" cy="535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50498" y="9144056"/>
            <a:ext cx="7253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300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</a:t>
            </a:r>
            <a:r>
              <a:rPr kumimoji="0" lang="nl-BE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Pesticide Biochemistry and Physiology 121: 122-128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66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29" y="1112056"/>
            <a:ext cx="11986259" cy="846088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b="1" u="none" dirty="0" smtClean="0"/>
              <a:t>Case </a:t>
            </a:r>
            <a:r>
              <a:rPr lang="nl-BE" sz="4000" b="1" u="none" dirty="0" err="1" smtClean="0"/>
              <a:t>study</a:t>
            </a:r>
            <a:r>
              <a:rPr lang="nl-BE" sz="4000" b="1" u="none" dirty="0" smtClean="0"/>
              <a:t> - </a:t>
            </a:r>
            <a:r>
              <a:rPr lang="nl-BE" sz="4000" b="1" u="none" dirty="0" err="1" smtClean="0"/>
              <a:t>wheat</a:t>
            </a:r>
            <a:endParaRPr lang="nl-BE" sz="4000" b="1" u="none" dirty="0"/>
          </a:p>
        </p:txBody>
      </p:sp>
    </p:spTree>
    <p:extLst>
      <p:ext uri="{BB962C8B-B14F-4D97-AF65-F5344CB8AC3E}">
        <p14:creationId xmlns:p14="http://schemas.microsoft.com/office/powerpoint/2010/main" val="8788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b="1" u="none" dirty="0" smtClean="0"/>
              <a:t>Wheat </a:t>
            </a:r>
            <a:r>
              <a:rPr lang="nl-BE" sz="4000" b="1" u="none" dirty="0" err="1" smtClean="0"/>
              <a:t>production</a:t>
            </a:r>
            <a:endParaRPr lang="nl-BE" sz="4000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9</a:t>
            </a:fld>
            <a:endParaRPr lang="en-GB" noProof="0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12282416" y="5769293"/>
            <a:ext cx="3769044" cy="1501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4000" dirty="0" err="1" smtClean="0">
                <a:solidFill>
                  <a:srgbClr val="0070C0"/>
                </a:solidFill>
              </a:rPr>
              <a:t>Why</a:t>
            </a:r>
            <a:r>
              <a:rPr lang="nl-BE" sz="4000" dirty="0" smtClean="0">
                <a:solidFill>
                  <a:srgbClr val="0070C0"/>
                </a:solidFill>
              </a:rPr>
              <a:t> </a:t>
            </a:r>
            <a:r>
              <a:rPr lang="nl-BE" sz="4000" dirty="0" err="1" smtClean="0">
                <a:solidFill>
                  <a:srgbClr val="0070C0"/>
                </a:solidFill>
              </a:rPr>
              <a:t>this</a:t>
            </a:r>
            <a:r>
              <a:rPr lang="nl-BE" sz="4000" dirty="0" smtClean="0">
                <a:solidFill>
                  <a:srgbClr val="0070C0"/>
                </a:solidFill>
              </a:rPr>
              <a:t> </a:t>
            </a:r>
            <a:r>
              <a:rPr lang="nl-BE" sz="4000" dirty="0" err="1" smtClean="0">
                <a:solidFill>
                  <a:srgbClr val="0070C0"/>
                </a:solidFill>
              </a:rPr>
              <a:t>difference</a:t>
            </a:r>
            <a:r>
              <a:rPr lang="nl-BE" sz="4000" dirty="0">
                <a:solidFill>
                  <a:srgbClr val="0070C0"/>
                </a:solidFill>
              </a:rPr>
              <a:t>?</a:t>
            </a:r>
            <a:r>
              <a:rPr lang="nl-BE" sz="4000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45504" y="9048466"/>
            <a:ext cx="2907399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000" i="1" dirty="0" smtClean="0"/>
              <a:t>Source: FAOSTAT 2020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55" y="1315720"/>
            <a:ext cx="9909387" cy="7432040"/>
          </a:xfrm>
        </p:spPr>
      </p:pic>
      <p:sp>
        <p:nvSpPr>
          <p:cNvPr id="9" name="TextBox 8"/>
          <p:cNvSpPr txBox="1"/>
          <p:nvPr/>
        </p:nvSpPr>
        <p:spPr>
          <a:xfrm>
            <a:off x="11550825" y="1807637"/>
            <a:ext cx="26853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dirty="0" smtClean="0"/>
              <a:t>France in 2019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2500" dirty="0" smtClean="0"/>
              <a:t>5.3 </a:t>
            </a:r>
            <a:r>
              <a:rPr lang="nl-BE" sz="2500" dirty="0" err="1" smtClean="0"/>
              <a:t>million</a:t>
            </a:r>
            <a:r>
              <a:rPr lang="nl-BE" sz="2500" dirty="0" smtClean="0"/>
              <a:t> ha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2500" dirty="0" smtClean="0"/>
              <a:t>40.6 </a:t>
            </a:r>
            <a:r>
              <a:rPr lang="nl-BE" sz="2500" dirty="0" err="1" smtClean="0"/>
              <a:t>million</a:t>
            </a:r>
            <a:r>
              <a:rPr lang="nl-BE" sz="2500" dirty="0" smtClean="0"/>
              <a:t> ton</a:t>
            </a:r>
          </a:p>
        </p:txBody>
      </p:sp>
      <p:sp>
        <p:nvSpPr>
          <p:cNvPr id="10" name="Up-Down Arrow 9"/>
          <p:cNvSpPr/>
          <p:nvPr/>
        </p:nvSpPr>
        <p:spPr>
          <a:xfrm>
            <a:off x="7680960" y="3459480"/>
            <a:ext cx="335280" cy="1572260"/>
          </a:xfrm>
          <a:prstGeom prst="upDownArrow">
            <a:avLst/>
          </a:prstGeom>
          <a:solidFill>
            <a:schemeClr val="accent1"/>
          </a:solidFill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xtBox 10"/>
          <p:cNvSpPr txBox="1"/>
          <p:nvPr/>
        </p:nvSpPr>
        <p:spPr>
          <a:xfrm>
            <a:off x="14599445" y="1807637"/>
            <a:ext cx="26853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dirty="0" smtClean="0"/>
              <a:t>France in 2020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2500" dirty="0" smtClean="0"/>
              <a:t>4.5 </a:t>
            </a:r>
            <a:r>
              <a:rPr lang="nl-BE" sz="2500" dirty="0" err="1" smtClean="0"/>
              <a:t>million</a:t>
            </a:r>
            <a:r>
              <a:rPr lang="nl-BE" sz="2500" dirty="0" smtClean="0"/>
              <a:t> ha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2500" dirty="0" smtClean="0"/>
              <a:t>30.1 </a:t>
            </a:r>
            <a:r>
              <a:rPr lang="nl-BE" sz="2500" dirty="0" err="1" smtClean="0"/>
              <a:t>million</a:t>
            </a:r>
            <a:r>
              <a:rPr lang="nl-BE" sz="2500" dirty="0" smtClean="0"/>
              <a:t> ton</a:t>
            </a:r>
          </a:p>
        </p:txBody>
      </p:sp>
    </p:spTree>
    <p:extLst>
      <p:ext uri="{BB962C8B-B14F-4D97-AF65-F5344CB8AC3E}">
        <p14:creationId xmlns:p14="http://schemas.microsoft.com/office/powerpoint/2010/main" val="150530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rgbClr val="1E64C8"/>
          </a:solidFill>
          <a:headEnd type="triangle"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F903C659-ABED-4DA7-8B75-F5D762ABCE47}" vid="{2401D777-1CDC-4E2A-BDCF-C2EB9F1465A9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rgbClr val="1E64C8"/>
          </a:solidFill>
          <a:headEnd type="triangle"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-UK-Corporate_1_0_12.potx" id="{FA5DFE77-44E2-496B-881E-BF27B676D08D}" vid="{6230C59C-B069-4702-87F2-C254FCA55303}"/>
    </a:ext>
  </a:extLst>
</a:theme>
</file>

<file path=ppt/theme/theme3.xml><?xml version="1.0" encoding="utf-8"?>
<a:theme xmlns:a="http://schemas.openxmlformats.org/drawingml/2006/main" name="Themecocoy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2941</TotalTime>
  <Words>934</Words>
  <Application>Microsoft Office PowerPoint</Application>
  <PresentationFormat>Custom</PresentationFormat>
  <Paragraphs>164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Theme1</vt:lpstr>
      <vt:lpstr>Office Theme</vt:lpstr>
      <vt:lpstr>Themecocoyam</vt:lpstr>
      <vt:lpstr>1_Office Theme</vt:lpstr>
      <vt:lpstr>PowerPoint Presentation</vt:lpstr>
      <vt:lpstr>From crop protection to bio-inspired plant health management</vt:lpstr>
      <vt:lpstr>Chemical Crop protection</vt:lpstr>
      <vt:lpstr>Pesticides in European agriculture</vt:lpstr>
      <vt:lpstr>Benefits</vt:lpstr>
      <vt:lpstr>Benefits</vt:lpstr>
      <vt:lpstr>Resistent pathogens, pests and weeds</vt:lpstr>
      <vt:lpstr>Case study - wheat</vt:lpstr>
      <vt:lpstr>Wheat production</vt:lpstr>
      <vt:lpstr>Zymoseptoria tritici</vt:lpstr>
      <vt:lpstr>Wheat yield and fungicide use in the UK 1960-2013</vt:lpstr>
      <vt:lpstr>Pesticide use in France</vt:lpstr>
      <vt:lpstr>The big three – agricultural superbugs</vt:lpstr>
      <vt:lpstr>           Phytophthora  infestans genotypes</vt:lpstr>
      <vt:lpstr>Potato production in Europe</vt:lpstr>
      <vt:lpstr>Organic potato production</vt:lpstr>
      <vt:lpstr>Transition to plant health</vt:lpstr>
      <vt:lpstr>Transition in the management of diseases and pests</vt:lpstr>
      <vt:lpstr>(Agro-)ecological crop protection</vt:lpstr>
      <vt:lpstr>Transition toward sustainable intensification</vt:lpstr>
      <vt:lpstr>Possible Transition scenarios</vt:lpstr>
      <vt:lpstr>PowerPoint Presentation</vt:lpstr>
      <vt:lpstr>PowerPoint Presentation</vt:lpstr>
      <vt:lpstr>Take home message</vt:lpstr>
      <vt:lpstr>Take home message</vt:lpstr>
      <vt:lpstr>Monica Höfte Prof., head of laboratory of Phytopathology  Department of plants and crops  E monica.hofte@ugent.be T +32 9 264 60 17   www.ugent.be </vt:lpstr>
    </vt:vector>
  </TitlesOfParts>
  <Company>UGent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Höfte</dc:creator>
  <cp:lastModifiedBy>Monica Höfte</cp:lastModifiedBy>
  <cp:revision>184</cp:revision>
  <dcterms:created xsi:type="dcterms:W3CDTF">2020-02-09T09:44:52Z</dcterms:created>
  <dcterms:modified xsi:type="dcterms:W3CDTF">2022-05-31T16:15:56Z</dcterms:modified>
</cp:coreProperties>
</file>